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318" r:id="rId10"/>
    <p:sldId id="263" r:id="rId11"/>
    <p:sldId id="280" r:id="rId12"/>
    <p:sldId id="292" r:id="rId13"/>
    <p:sldId id="293" r:id="rId14"/>
    <p:sldId id="294" r:id="rId15"/>
    <p:sldId id="321" r:id="rId16"/>
    <p:sldId id="295" r:id="rId17"/>
    <p:sldId id="296" r:id="rId18"/>
    <p:sldId id="298" r:id="rId19"/>
    <p:sldId id="299" r:id="rId20"/>
    <p:sldId id="301" r:id="rId21"/>
    <p:sldId id="303" r:id="rId22"/>
    <p:sldId id="302" r:id="rId23"/>
    <p:sldId id="304" r:id="rId24"/>
    <p:sldId id="305" r:id="rId25"/>
    <p:sldId id="306" r:id="rId26"/>
    <p:sldId id="320" r:id="rId27"/>
    <p:sldId id="307" r:id="rId28"/>
    <p:sldId id="308" r:id="rId29"/>
    <p:sldId id="309" r:id="rId30"/>
    <p:sldId id="311" r:id="rId31"/>
    <p:sldId id="312" r:id="rId32"/>
    <p:sldId id="313" r:id="rId33"/>
    <p:sldId id="314" r:id="rId34"/>
    <p:sldId id="315" r:id="rId35"/>
    <p:sldId id="316" r:id="rId36"/>
    <p:sldId id="267" r:id="rId37"/>
    <p:sldId id="317" r:id="rId38"/>
    <p:sldId id="32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na.bedek@skole.h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/" TargetMode="External"/><Relationship Id="rId2" Type="http://schemas.openxmlformats.org/officeDocument/2006/relationships/hyperlink" Target="http://www.ncvvo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zos.hr/" TargetMode="External"/><Relationship Id="rId4" Type="http://schemas.openxmlformats.org/officeDocument/2006/relationships/hyperlink" Target="http://www.studij.hr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DRŽAVNA MATURA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IZBORNI DIO MATURE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obvezni</a:t>
            </a:r>
            <a:r>
              <a:rPr lang="en-US" dirty="0" smtClean="0"/>
              <a:t>!</a:t>
            </a:r>
          </a:p>
          <a:p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donosi</a:t>
            </a:r>
            <a:r>
              <a:rPr lang="en-US" dirty="0"/>
              <a:t> NCVVO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školsku</a:t>
            </a:r>
            <a:r>
              <a:rPr lang="en-US" dirty="0"/>
              <a:t> </a:t>
            </a:r>
            <a:r>
              <a:rPr lang="en-US" dirty="0" err="1"/>
              <a:t>godinu</a:t>
            </a:r>
            <a:endParaRPr lang="en-US" dirty="0"/>
          </a:p>
          <a:p>
            <a:r>
              <a:rPr lang="en-US" dirty="0" err="1"/>
              <a:t>Sadržaji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provjeravanja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ocjenjivanja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uređuje</a:t>
            </a:r>
            <a:r>
              <a:rPr lang="en-US" dirty="0"/>
              <a:t> se </a:t>
            </a:r>
            <a:r>
              <a:rPr lang="en-US" dirty="0" err="1"/>
              <a:t>ispitnim</a:t>
            </a:r>
            <a:r>
              <a:rPr lang="en-US" dirty="0"/>
              <a:t> </a:t>
            </a:r>
            <a:r>
              <a:rPr lang="en-US" dirty="0" err="1"/>
              <a:t>katalozima</a:t>
            </a:r>
            <a:endParaRPr lang="en-US" dirty="0"/>
          </a:p>
          <a:p>
            <a:r>
              <a:rPr lang="en-US" dirty="0" smtClean="0"/>
              <a:t>U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roku</a:t>
            </a:r>
            <a:r>
              <a:rPr lang="en-US" dirty="0" smtClean="0"/>
              <a:t> </a:t>
            </a:r>
            <a:r>
              <a:rPr lang="en-US" dirty="0" err="1" smtClean="0"/>
              <a:t>moguće</a:t>
            </a:r>
            <a:r>
              <a:rPr lang="en-US" dirty="0" smtClean="0"/>
              <a:t> je </a:t>
            </a:r>
            <a:r>
              <a:rPr lang="en-US" dirty="0" err="1" smtClean="0"/>
              <a:t>prijaviti</a:t>
            </a:r>
            <a:r>
              <a:rPr lang="en-US" dirty="0" smtClean="0"/>
              <a:t> </a:t>
            </a:r>
            <a:r>
              <a:rPr lang="en-US" dirty="0" err="1" smtClean="0"/>
              <a:t>najviše</a:t>
            </a:r>
            <a:r>
              <a:rPr lang="en-US" dirty="0" smtClean="0"/>
              <a:t> </a:t>
            </a:r>
            <a:r>
              <a:rPr lang="en-US" b="1" dirty="0" err="1" smtClean="0"/>
              <a:t>šest</a:t>
            </a:r>
            <a:r>
              <a:rPr lang="en-US" b="1" dirty="0" smtClean="0"/>
              <a:t> </a:t>
            </a:r>
            <a:r>
              <a:rPr lang="en-US" b="1" dirty="0" err="1" smtClean="0"/>
              <a:t>izbornih</a:t>
            </a:r>
            <a:r>
              <a:rPr lang="en-US" b="1" dirty="0" smtClean="0"/>
              <a:t> </a:t>
            </a:r>
            <a:r>
              <a:rPr lang="en-US" b="1" dirty="0" err="1" smtClean="0"/>
              <a:t>predmeta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ovisno</a:t>
            </a:r>
            <a:r>
              <a:rPr lang="en-US" dirty="0" smtClean="0"/>
              <a:t> o </a:t>
            </a:r>
            <a:r>
              <a:rPr lang="en-US" dirty="0" err="1" smtClean="0"/>
              <a:t>zahtjevu</a:t>
            </a:r>
            <a:r>
              <a:rPr lang="en-US" dirty="0" smtClean="0"/>
              <a:t> </a:t>
            </a:r>
            <a:r>
              <a:rPr lang="en-US" dirty="0" err="1" smtClean="0"/>
              <a:t>studijskih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Izborni</a:t>
            </a:r>
            <a:r>
              <a:rPr lang="en-US" dirty="0"/>
              <a:t> </a:t>
            </a:r>
            <a:r>
              <a:rPr lang="en-US" dirty="0" err="1"/>
              <a:t>ispiti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mature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stranih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r>
              <a:rPr lang="en-US" dirty="0" err="1"/>
              <a:t>polažu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višoj</a:t>
            </a:r>
            <a:r>
              <a:rPr lang="en-US" dirty="0"/>
              <a:t> (A) </a:t>
            </a:r>
            <a:r>
              <a:rPr lang="en-US" dirty="0" err="1"/>
              <a:t>razini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prijaviti</a:t>
            </a:r>
            <a:r>
              <a:rPr lang="en-US" dirty="0" smtClean="0"/>
              <a:t>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strani</a:t>
            </a:r>
            <a:r>
              <a:rPr lang="en-US" dirty="0" smtClean="0"/>
              <a:t> </a:t>
            </a:r>
            <a:r>
              <a:rPr lang="en-US" dirty="0" err="1" smtClean="0"/>
              <a:t>jezik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danu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polagati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</a:t>
            </a:r>
            <a:r>
              <a:rPr lang="en-US" dirty="0" smtClean="0"/>
              <a:t>mature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828800"/>
            <a:ext cx="563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Učenik</a:t>
            </a:r>
            <a:r>
              <a:rPr lang="en-US" sz="2400" dirty="0"/>
              <a:t> je </a:t>
            </a:r>
            <a:r>
              <a:rPr lang="en-US" sz="2400" dirty="0" err="1"/>
              <a:t>uspješno</a:t>
            </a:r>
            <a:r>
              <a:rPr lang="en-US" sz="2400" dirty="0"/>
              <a:t> </a:t>
            </a:r>
            <a:r>
              <a:rPr lang="en-US" sz="2400" dirty="0" err="1"/>
              <a:t>položio</a:t>
            </a:r>
            <a:r>
              <a:rPr lang="en-US" sz="2400" dirty="0"/>
              <a:t> </a:t>
            </a:r>
            <a:r>
              <a:rPr lang="en-US" sz="2400" dirty="0" err="1"/>
              <a:t>državnu</a:t>
            </a:r>
            <a:r>
              <a:rPr lang="en-US" sz="2400" dirty="0"/>
              <a:t> </a:t>
            </a:r>
            <a:r>
              <a:rPr lang="en-US" sz="2400" dirty="0" err="1"/>
              <a:t>maturu</a:t>
            </a:r>
            <a:r>
              <a:rPr lang="en-US" sz="2400" dirty="0"/>
              <a:t> </a:t>
            </a:r>
            <a:r>
              <a:rPr lang="en-US" sz="2400" b="1" dirty="0" err="1"/>
              <a:t>ako</a:t>
            </a:r>
            <a:r>
              <a:rPr lang="en-US" sz="2400" b="1" dirty="0"/>
              <a:t> je </a:t>
            </a:r>
            <a:r>
              <a:rPr lang="en-US" sz="2400" b="1" dirty="0" err="1"/>
              <a:t>položio</a:t>
            </a:r>
            <a:r>
              <a:rPr lang="en-US" sz="2400" b="1" dirty="0"/>
              <a:t> </a:t>
            </a:r>
            <a:r>
              <a:rPr lang="en-US" sz="2400" b="1" dirty="0" err="1"/>
              <a:t>sve</a:t>
            </a:r>
            <a:r>
              <a:rPr lang="en-US" sz="2400" b="1" dirty="0"/>
              <a:t> </a:t>
            </a:r>
            <a:r>
              <a:rPr lang="en-US" sz="2400" b="1" dirty="0" err="1"/>
              <a:t>ispite</a:t>
            </a:r>
            <a:r>
              <a:rPr lang="en-US" sz="2400" b="1" dirty="0"/>
              <a:t> </a:t>
            </a:r>
            <a:r>
              <a:rPr lang="en-US" sz="2400" b="1" dirty="0" err="1"/>
              <a:t>obveznoga</a:t>
            </a:r>
            <a:r>
              <a:rPr lang="en-US" sz="2400" b="1" dirty="0"/>
              <a:t> </a:t>
            </a:r>
            <a:r>
              <a:rPr lang="en-US" sz="2400" b="1" dirty="0" err="1"/>
              <a:t>dijela</a:t>
            </a:r>
            <a:r>
              <a:rPr lang="en-US" sz="2400" b="1" dirty="0"/>
              <a:t> </a:t>
            </a:r>
            <a:r>
              <a:rPr lang="en-US" sz="2400" b="1" dirty="0" err="1"/>
              <a:t>državne</a:t>
            </a:r>
            <a:r>
              <a:rPr lang="en-US" sz="2400" b="1" dirty="0"/>
              <a:t> mature –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to </a:t>
            </a:r>
            <a:r>
              <a:rPr lang="en-US" sz="2400" dirty="0" err="1"/>
              <a:t>dobiva</a:t>
            </a:r>
            <a:r>
              <a:rPr lang="en-US" sz="2400" dirty="0"/>
              <a:t> </a:t>
            </a:r>
            <a:r>
              <a:rPr lang="en-US" sz="2400" b="1" i="1" dirty="0" err="1"/>
              <a:t>svjedodžbu</a:t>
            </a:r>
            <a:r>
              <a:rPr lang="en-US" sz="2400" b="1" i="1" dirty="0"/>
              <a:t> o </a:t>
            </a:r>
            <a:r>
              <a:rPr lang="en-US" sz="2400" b="1" i="1" dirty="0" err="1" smtClean="0"/>
              <a:t>položenoj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državnoj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maturi</a:t>
            </a:r>
            <a:r>
              <a:rPr lang="en-US" sz="2400" b="1" dirty="0"/>
              <a:t>,</a:t>
            </a:r>
            <a:r>
              <a:rPr lang="en-US" sz="2400" dirty="0"/>
              <a:t> a o </a:t>
            </a:r>
            <a:r>
              <a:rPr lang="en-US" sz="2400" dirty="0" err="1"/>
              <a:t>položenim</a:t>
            </a:r>
            <a:r>
              <a:rPr lang="en-US" sz="2400" dirty="0"/>
              <a:t> </a:t>
            </a:r>
            <a:r>
              <a:rPr lang="en-US" sz="2400" dirty="0" err="1"/>
              <a:t>ispitima</a:t>
            </a:r>
            <a:r>
              <a:rPr lang="en-US" sz="2400" dirty="0"/>
              <a:t> </a:t>
            </a:r>
            <a:r>
              <a:rPr lang="en-US" sz="2400" dirty="0" err="1"/>
              <a:t>izbornog</a:t>
            </a:r>
            <a:r>
              <a:rPr lang="en-US" sz="2400" dirty="0"/>
              <a:t> </a:t>
            </a:r>
            <a:r>
              <a:rPr lang="en-US" sz="2400" dirty="0" err="1"/>
              <a:t>dijela</a:t>
            </a:r>
            <a:r>
              <a:rPr lang="en-US" sz="2400" dirty="0"/>
              <a:t> </a:t>
            </a:r>
            <a:r>
              <a:rPr lang="en-US" sz="2400" dirty="0" err="1"/>
              <a:t>dobiva</a:t>
            </a:r>
            <a:r>
              <a:rPr lang="en-US" sz="2400" dirty="0"/>
              <a:t> </a:t>
            </a:r>
            <a:r>
              <a:rPr lang="en-US" sz="2400" b="1" i="1" dirty="0" err="1"/>
              <a:t>potvrdu</a:t>
            </a:r>
            <a:r>
              <a:rPr lang="en-US" sz="2400" b="1" i="1" dirty="0"/>
              <a:t> o </a:t>
            </a:r>
            <a:r>
              <a:rPr lang="en-US" sz="2400" b="1" i="1" dirty="0" err="1"/>
              <a:t>položenim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ispitima</a:t>
            </a:r>
            <a:r>
              <a:rPr lang="en-US" sz="2400" b="1" i="1" dirty="0" smtClean="0"/>
              <a:t>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5335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ISPITNI ROKOVI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err="1" smtClean="0"/>
              <a:t>Ljetni</a:t>
            </a:r>
            <a:r>
              <a:rPr lang="en-US" sz="4000" dirty="0" smtClean="0"/>
              <a:t> </a:t>
            </a:r>
            <a:r>
              <a:rPr lang="en-US" sz="4000" dirty="0" err="1" smtClean="0"/>
              <a:t>ispitni</a:t>
            </a:r>
            <a:r>
              <a:rPr lang="en-US" sz="4000" dirty="0" smtClean="0"/>
              <a:t> </a:t>
            </a:r>
            <a:r>
              <a:rPr lang="en-US" sz="4000" dirty="0" err="1" smtClean="0"/>
              <a:t>rok</a:t>
            </a:r>
            <a:endParaRPr lang="en-US" sz="4000" dirty="0" smtClean="0"/>
          </a:p>
          <a:p>
            <a:r>
              <a:rPr lang="en-US" sz="4000" dirty="0" err="1" smtClean="0"/>
              <a:t>Jesenski</a:t>
            </a:r>
            <a:r>
              <a:rPr lang="en-US" sz="4000" dirty="0" smtClean="0"/>
              <a:t> </a:t>
            </a:r>
            <a:r>
              <a:rPr lang="en-US" sz="4000" dirty="0" err="1" smtClean="0"/>
              <a:t>ispitni</a:t>
            </a:r>
            <a:r>
              <a:rPr lang="en-US" sz="4000" dirty="0" smtClean="0"/>
              <a:t> </a:t>
            </a:r>
            <a:r>
              <a:rPr lang="en-US" sz="4000" dirty="0" err="1" smtClean="0"/>
              <a:t>rok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80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88" y="-161466"/>
            <a:ext cx="9553576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7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991475" cy="65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8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223963"/>
            <a:ext cx="77819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6965245" cy="990600"/>
          </a:xfrm>
        </p:spPr>
        <p:txBody>
          <a:bodyPr>
            <a:normAutofit fontScale="90000"/>
          </a:bodyPr>
          <a:lstStyle/>
          <a:p>
            <a:r>
              <a:rPr lang="en-US" sz="3100" dirty="0" err="1"/>
              <a:t>Uvjet</a:t>
            </a:r>
            <a:r>
              <a:rPr lang="en-US" sz="3100" dirty="0"/>
              <a:t> </a:t>
            </a:r>
            <a:r>
              <a:rPr lang="en-US" sz="3100" dirty="0" err="1"/>
              <a:t>pristupa</a:t>
            </a:r>
            <a:r>
              <a:rPr lang="en-US" sz="3100" dirty="0"/>
              <a:t> </a:t>
            </a:r>
            <a:r>
              <a:rPr lang="en-US" sz="3100" dirty="0" err="1"/>
              <a:t>prijavljenim</a:t>
            </a:r>
            <a:r>
              <a:rPr lang="en-US" sz="3100" dirty="0"/>
              <a:t> </a:t>
            </a:r>
            <a:r>
              <a:rPr lang="en-US" sz="3100" dirty="0" err="1"/>
              <a:t>ispitima</a:t>
            </a:r>
            <a:r>
              <a:rPr lang="en-US" sz="3100" dirty="0"/>
              <a:t> </a:t>
            </a:r>
            <a:r>
              <a:rPr lang="en-US" sz="3100" dirty="0" err="1"/>
              <a:t>državne</a:t>
            </a:r>
            <a:r>
              <a:rPr lang="en-US" sz="3100" dirty="0"/>
              <a:t> mature u </a:t>
            </a:r>
            <a:r>
              <a:rPr lang="en-US" sz="3100" dirty="0" err="1"/>
              <a:t>ljetnome</a:t>
            </a:r>
            <a:r>
              <a:rPr lang="en-US" sz="3100" dirty="0"/>
              <a:t> </a:t>
            </a:r>
            <a:r>
              <a:rPr lang="en-US" sz="3100" dirty="0" err="1" smtClean="0"/>
              <a:t>roku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 </a:t>
            </a:r>
            <a:r>
              <a:rPr lang="en-US" dirty="0" err="1"/>
              <a:t>uspjehom</a:t>
            </a:r>
            <a:r>
              <a:rPr lang="en-US" dirty="0"/>
              <a:t> </a:t>
            </a:r>
            <a:r>
              <a:rPr lang="en-US" dirty="0" err="1"/>
              <a:t>završili</a:t>
            </a:r>
            <a:r>
              <a:rPr lang="en-US" dirty="0"/>
              <a:t> </a:t>
            </a:r>
            <a:r>
              <a:rPr lang="en-US" dirty="0" err="1"/>
              <a:t>nastavnu</a:t>
            </a:r>
            <a:r>
              <a:rPr lang="en-US" dirty="0"/>
              <a:t> </a:t>
            </a:r>
            <a:r>
              <a:rPr lang="en-US" dirty="0" err="1" smtClean="0"/>
              <a:t>godinu</a:t>
            </a:r>
            <a:endParaRPr lang="en-US" dirty="0" smtClean="0"/>
          </a:p>
          <a:p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/>
              <a:t>kojima</a:t>
            </a:r>
            <a:r>
              <a:rPr lang="en-US" dirty="0"/>
              <a:t> je </a:t>
            </a:r>
            <a:r>
              <a:rPr lang="en-US" dirty="0" err="1"/>
              <a:t>pozitivno</a:t>
            </a:r>
            <a:r>
              <a:rPr lang="en-US" dirty="0"/>
              <a:t> </a:t>
            </a:r>
            <a:r>
              <a:rPr lang="en-US" dirty="0" err="1"/>
              <a:t>riješen</a:t>
            </a:r>
            <a:r>
              <a:rPr lang="en-US" dirty="0"/>
              <a:t> </a:t>
            </a:r>
            <a:r>
              <a:rPr lang="en-US" dirty="0" err="1"/>
              <a:t>prigovor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zaključenu</a:t>
            </a:r>
            <a:r>
              <a:rPr lang="en-US" dirty="0"/>
              <a:t> </a:t>
            </a:r>
            <a:r>
              <a:rPr lang="en-US" dirty="0" err="1"/>
              <a:t>negativnu</a:t>
            </a:r>
            <a:r>
              <a:rPr lang="en-US" dirty="0"/>
              <a:t> </a:t>
            </a:r>
            <a:r>
              <a:rPr lang="en-US" dirty="0" err="1"/>
              <a:t>ocjenu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upućeni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popravne</a:t>
            </a:r>
            <a:r>
              <a:rPr lang="en-US" dirty="0"/>
              <a:t> </a:t>
            </a:r>
            <a:r>
              <a:rPr lang="en-US" dirty="0" err="1" smtClean="0"/>
              <a:t>ispite</a:t>
            </a:r>
            <a:r>
              <a:rPr lang="en-US" dirty="0" smtClean="0"/>
              <a:t>/ </a:t>
            </a:r>
            <a:r>
              <a:rPr lang="en-US" dirty="0" err="1" smtClean="0"/>
              <a:t>dopunski</a:t>
            </a:r>
            <a:r>
              <a:rPr lang="en-US" dirty="0" smtClean="0"/>
              <a:t> </a:t>
            </a:r>
            <a:r>
              <a:rPr lang="en-US" dirty="0"/>
              <a:t>rad </a:t>
            </a:r>
            <a:r>
              <a:rPr lang="en-US" b="1" dirty="0"/>
              <a:t>ne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pristupiti</a:t>
            </a:r>
            <a:r>
              <a:rPr lang="en-US" b="1" dirty="0"/>
              <a:t> </a:t>
            </a:r>
            <a:r>
              <a:rPr lang="en-US" b="1" dirty="0" err="1"/>
              <a:t>prijavljenim</a:t>
            </a:r>
            <a:r>
              <a:rPr lang="en-US" b="1" dirty="0"/>
              <a:t> </a:t>
            </a:r>
            <a:r>
              <a:rPr lang="en-US" b="1" dirty="0" err="1"/>
              <a:t>ispitima</a:t>
            </a:r>
            <a:r>
              <a:rPr lang="en-US" b="1" dirty="0"/>
              <a:t> u </a:t>
            </a:r>
            <a:r>
              <a:rPr lang="en-US" b="1" dirty="0" err="1"/>
              <a:t>ljetnome</a:t>
            </a:r>
            <a:r>
              <a:rPr lang="en-US" b="1" dirty="0"/>
              <a:t> </a:t>
            </a:r>
            <a:r>
              <a:rPr lang="en-US" b="1" dirty="0" err="1" smtClean="0"/>
              <a:t>roku</a:t>
            </a:r>
            <a:r>
              <a:rPr lang="en-US" b="1" dirty="0" smtClean="0"/>
              <a:t>!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 err="1"/>
              <a:t>Pravilnik</a:t>
            </a:r>
            <a:r>
              <a:rPr lang="en-US" i="1" dirty="0"/>
              <a:t> o </a:t>
            </a:r>
            <a:r>
              <a:rPr lang="en-US" i="1" dirty="0" err="1"/>
              <a:t>polaganju</a:t>
            </a:r>
            <a:r>
              <a:rPr lang="en-US" i="1" dirty="0"/>
              <a:t> </a:t>
            </a:r>
            <a:r>
              <a:rPr lang="en-US" i="1" dirty="0" err="1"/>
              <a:t>državne</a:t>
            </a:r>
            <a:r>
              <a:rPr lang="en-US" i="1" dirty="0"/>
              <a:t> mature</a:t>
            </a:r>
            <a:r>
              <a:rPr lang="en-US" dirty="0"/>
              <a:t>, </a:t>
            </a:r>
            <a:r>
              <a:rPr lang="en-US" dirty="0" err="1"/>
              <a:t>Članak</a:t>
            </a:r>
            <a:r>
              <a:rPr lang="en-US" dirty="0"/>
              <a:t> 16., </a:t>
            </a:r>
            <a:r>
              <a:rPr lang="en-US" dirty="0" err="1"/>
              <a:t>stavak</a:t>
            </a:r>
            <a:r>
              <a:rPr lang="en-US" dirty="0"/>
              <a:t> 1.).</a:t>
            </a:r>
          </a:p>
        </p:txBody>
      </p:sp>
    </p:spTree>
    <p:extLst>
      <p:ext uri="{BB962C8B-B14F-4D97-AF65-F5344CB8AC3E}">
        <p14:creationId xmlns:p14="http://schemas.microsoft.com/office/powerpoint/2010/main" val="40210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Naknadna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prijava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ispita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‒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opravdanih</a:t>
            </a:r>
            <a:r>
              <a:rPr lang="en-US" dirty="0"/>
              <a:t> </a:t>
            </a:r>
            <a:r>
              <a:rPr lang="en-US" dirty="0" err="1"/>
              <a:t>razloga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i="1" dirty="0" err="1"/>
              <a:t>Pravilniku</a:t>
            </a:r>
            <a:r>
              <a:rPr lang="en-US" i="1" dirty="0"/>
              <a:t> o </a:t>
            </a:r>
            <a:r>
              <a:rPr lang="en-US" i="1" dirty="0" err="1"/>
              <a:t>polaganju</a:t>
            </a:r>
            <a:r>
              <a:rPr lang="en-US" i="1" dirty="0"/>
              <a:t> </a:t>
            </a:r>
            <a:r>
              <a:rPr lang="en-US" i="1" dirty="0" err="1"/>
              <a:t>državne</a:t>
            </a:r>
            <a:r>
              <a:rPr lang="en-US" i="1" dirty="0"/>
              <a:t> mature </a:t>
            </a:r>
            <a:r>
              <a:rPr lang="en-US" dirty="0"/>
              <a:t>(</a:t>
            </a:r>
            <a:r>
              <a:rPr lang="en-US" dirty="0" err="1"/>
              <a:t>Narodne</a:t>
            </a:r>
            <a:r>
              <a:rPr lang="en-US" dirty="0"/>
              <a:t> </a:t>
            </a:r>
            <a:r>
              <a:rPr lang="en-US" dirty="0" err="1"/>
              <a:t>novine</a:t>
            </a:r>
            <a:r>
              <a:rPr lang="en-US" dirty="0"/>
              <a:t>, br. 1/13.)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err="1" smtClean="0"/>
              <a:t>opravdani</a:t>
            </a:r>
            <a:r>
              <a:rPr lang="en-US" b="1" dirty="0" smtClean="0"/>
              <a:t> </a:t>
            </a:r>
            <a:r>
              <a:rPr lang="en-US" b="1" dirty="0" err="1"/>
              <a:t>razlozi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biti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/>
              <a:t>teži</a:t>
            </a:r>
            <a:r>
              <a:rPr lang="en-US" dirty="0"/>
              <a:t> </a:t>
            </a:r>
            <a:r>
              <a:rPr lang="en-US" dirty="0" err="1"/>
              <a:t>zdravstveni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 u </a:t>
            </a:r>
            <a:r>
              <a:rPr lang="en-US" dirty="0" err="1"/>
              <a:t>razdoblju</a:t>
            </a:r>
            <a:r>
              <a:rPr lang="en-US" dirty="0"/>
              <a:t> </a:t>
            </a:r>
            <a:r>
              <a:rPr lang="en-US" dirty="0" err="1"/>
              <a:t>trajanja</a:t>
            </a: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prijava</a:t>
            </a:r>
            <a:r>
              <a:rPr lang="en-US" dirty="0" smtClean="0"/>
              <a:t> </a:t>
            </a:r>
            <a:r>
              <a:rPr lang="en-US" dirty="0" err="1"/>
              <a:t>ispita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/>
              <a:t>smrt</a:t>
            </a:r>
            <a:r>
              <a:rPr lang="en-US" dirty="0"/>
              <a:t> u </a:t>
            </a:r>
            <a:r>
              <a:rPr lang="en-US" dirty="0" err="1"/>
              <a:t>obitelji</a:t>
            </a:r>
            <a:r>
              <a:rPr lang="en-US" dirty="0"/>
              <a:t>, </a:t>
            </a:r>
            <a:r>
              <a:rPr lang="en-US" dirty="0" err="1"/>
              <a:t>prometna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nesreća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opravdani</a:t>
            </a:r>
            <a:r>
              <a:rPr lang="en-US" dirty="0"/>
              <a:t> </a:t>
            </a:r>
            <a:r>
              <a:rPr lang="en-US" dirty="0" err="1"/>
              <a:t>razlozi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naknadno</a:t>
            </a:r>
            <a:r>
              <a:rPr lang="en-US" dirty="0"/>
              <a:t> </a:t>
            </a:r>
            <a:r>
              <a:rPr lang="en-US" dirty="0" err="1"/>
              <a:t>prijaviti</a:t>
            </a:r>
            <a:r>
              <a:rPr lang="en-US" dirty="0"/>
              <a:t> </a:t>
            </a:r>
            <a:r>
              <a:rPr lang="en-US" dirty="0" err="1"/>
              <a:t>ispite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mature, </a:t>
            </a:r>
            <a:r>
              <a:rPr lang="en-US" dirty="0" err="1"/>
              <a:t>najkasnije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30 dana </a:t>
            </a:r>
            <a:r>
              <a:rPr lang="en-US" dirty="0" err="1">
                <a:solidFill>
                  <a:srgbClr val="00B0F0"/>
                </a:solidFill>
              </a:rPr>
              <a:t>prije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početka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ispitnoga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roka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tj</a:t>
            </a:r>
            <a:r>
              <a:rPr lang="en-US" dirty="0">
                <a:solidFill>
                  <a:srgbClr val="00B0F0"/>
                </a:solidFill>
              </a:rPr>
              <a:t>. do </a:t>
            </a:r>
            <a:r>
              <a:rPr lang="en-US" b="1" u="sng" dirty="0">
                <a:solidFill>
                  <a:srgbClr val="00B0F0"/>
                </a:solidFill>
              </a:rPr>
              <a:t>8. </a:t>
            </a:r>
            <a:r>
              <a:rPr lang="en-US" b="1" u="sng" dirty="0" err="1">
                <a:solidFill>
                  <a:srgbClr val="00B0F0"/>
                </a:solidFill>
              </a:rPr>
              <a:t>svibnja</a:t>
            </a:r>
            <a:r>
              <a:rPr lang="en-US" b="1" u="sng" dirty="0">
                <a:solidFill>
                  <a:srgbClr val="00B0F0"/>
                </a:solidFill>
              </a:rPr>
              <a:t> 2017. </a:t>
            </a:r>
            <a:r>
              <a:rPr lang="en-US" b="1" u="sng" dirty="0" err="1">
                <a:solidFill>
                  <a:srgbClr val="00B0F0"/>
                </a:solidFill>
              </a:rPr>
              <a:t>godine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Promjena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prijavljenih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ispita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opravdanih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Prijavljene</a:t>
            </a:r>
            <a:r>
              <a:rPr lang="en-US" dirty="0" smtClean="0"/>
              <a:t> </a:t>
            </a:r>
            <a:r>
              <a:rPr lang="en-US" dirty="0" err="1"/>
              <a:t>ispite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opravdanih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promijeniti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je </a:t>
            </a:r>
            <a:r>
              <a:rPr lang="en-US" dirty="0" err="1"/>
              <a:t>ispite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odjaviti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prijaviti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ispite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promjena</a:t>
            </a:r>
            <a:r>
              <a:rPr lang="en-US" dirty="0" smtClean="0"/>
              <a:t> </a:t>
            </a:r>
            <a:r>
              <a:rPr lang="en-US" dirty="0" err="1"/>
              <a:t>razine</a:t>
            </a:r>
            <a:r>
              <a:rPr lang="en-US" dirty="0"/>
              <a:t> </a:t>
            </a:r>
            <a:r>
              <a:rPr lang="en-US" dirty="0" err="1"/>
              <a:t>prijavljenih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), </a:t>
            </a:r>
            <a:r>
              <a:rPr lang="en-US" dirty="0" err="1">
                <a:solidFill>
                  <a:srgbClr val="00B0F0"/>
                </a:solidFill>
              </a:rPr>
              <a:t>najkasnije</a:t>
            </a:r>
            <a:r>
              <a:rPr lang="en-US" dirty="0">
                <a:solidFill>
                  <a:srgbClr val="00B0F0"/>
                </a:solidFill>
              </a:rPr>
              <a:t> 30 dana </a:t>
            </a:r>
            <a:r>
              <a:rPr lang="en-US" dirty="0" err="1">
                <a:solidFill>
                  <a:srgbClr val="00B0F0"/>
                </a:solidFill>
              </a:rPr>
              <a:t>prije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početka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ispitnoga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roka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tj</a:t>
            </a:r>
            <a:r>
              <a:rPr lang="en-US" dirty="0">
                <a:solidFill>
                  <a:srgbClr val="00B0F0"/>
                </a:solidFill>
              </a:rPr>
              <a:t>. do </a:t>
            </a:r>
            <a:r>
              <a:rPr lang="en-US" b="1" u="sng" dirty="0">
                <a:solidFill>
                  <a:srgbClr val="00B0F0"/>
                </a:solidFill>
              </a:rPr>
              <a:t>8. </a:t>
            </a:r>
            <a:r>
              <a:rPr lang="en-US" b="1" u="sng" dirty="0" err="1">
                <a:solidFill>
                  <a:srgbClr val="00B0F0"/>
                </a:solidFill>
              </a:rPr>
              <a:t>svibnja</a:t>
            </a:r>
            <a:r>
              <a:rPr lang="en-US" b="1" u="sng" dirty="0">
                <a:solidFill>
                  <a:srgbClr val="00B0F0"/>
                </a:solidFill>
              </a:rPr>
              <a:t> 2017. </a:t>
            </a:r>
            <a:r>
              <a:rPr lang="en-US" b="1" u="sng" dirty="0" err="1">
                <a:solidFill>
                  <a:srgbClr val="00B0F0"/>
                </a:solidFill>
              </a:rPr>
              <a:t>godine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Odjava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prijavljenih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ispita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Polaganje</a:t>
            </a:r>
            <a:r>
              <a:rPr lang="en-US" dirty="0"/>
              <a:t> </a:t>
            </a:r>
            <a:r>
              <a:rPr lang="en-US" dirty="0" err="1"/>
              <a:t>prijavljenih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 </a:t>
            </a:r>
            <a:r>
              <a:rPr lang="en-US" dirty="0" err="1"/>
              <a:t>učenik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odjaviti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najkasnije</a:t>
            </a:r>
            <a:r>
              <a:rPr lang="en-US" dirty="0">
                <a:solidFill>
                  <a:srgbClr val="00B0F0"/>
                </a:solidFill>
              </a:rPr>
              <a:t> 20 dana </a:t>
            </a:r>
            <a:r>
              <a:rPr lang="en-US" dirty="0" err="1">
                <a:solidFill>
                  <a:srgbClr val="00B0F0"/>
                </a:solidFill>
              </a:rPr>
              <a:t>prije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početka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ispitnoga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roka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tj</a:t>
            </a:r>
            <a:r>
              <a:rPr lang="en-US" dirty="0">
                <a:solidFill>
                  <a:srgbClr val="00B0F0"/>
                </a:solidFill>
              </a:rPr>
              <a:t>. do </a:t>
            </a:r>
            <a:r>
              <a:rPr lang="en-US" b="1" u="sng" dirty="0">
                <a:solidFill>
                  <a:srgbClr val="00B0F0"/>
                </a:solidFill>
              </a:rPr>
              <a:t>18. </a:t>
            </a:r>
            <a:r>
              <a:rPr lang="en-US" b="1" u="sng" dirty="0" err="1">
                <a:solidFill>
                  <a:srgbClr val="00B0F0"/>
                </a:solidFill>
              </a:rPr>
              <a:t>svibnja</a:t>
            </a:r>
            <a:r>
              <a:rPr lang="en-US" b="1" u="sng" dirty="0">
                <a:solidFill>
                  <a:srgbClr val="00B0F0"/>
                </a:solidFill>
              </a:rPr>
              <a:t> 2017. </a:t>
            </a:r>
            <a:r>
              <a:rPr lang="en-US" b="1" u="sng" dirty="0" err="1">
                <a:solidFill>
                  <a:srgbClr val="00B0F0"/>
                </a:solidFill>
              </a:rPr>
              <a:t>godine</a:t>
            </a:r>
            <a:r>
              <a:rPr lang="en-US" dirty="0">
                <a:solidFill>
                  <a:srgbClr val="00B0F0"/>
                </a:solidFill>
              </a:rPr>
              <a:t>. 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vi-VN" dirty="0" smtClean="0"/>
              <a:t>Ako </a:t>
            </a:r>
            <a:r>
              <a:rPr lang="vi-VN" dirty="0"/>
              <a:t>se ispit ne odjavi u određenome roku i ako se ne prilože dokazi o opravdanosti izostanka u propisanim rokovima, smatra se da je </a:t>
            </a:r>
            <a:r>
              <a:rPr lang="vi-VN" u="sng" dirty="0"/>
              <a:t>ispitni rok iskorišten, a učenik tada mora platiti naknadu troškova polaganja ispita</a:t>
            </a:r>
            <a:r>
              <a:rPr lang="en-US" u="sng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1"/>
            <a:ext cx="6965245" cy="990600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ISPITNI KOORDINATOR XVI. GIMNAZIJE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3200" dirty="0"/>
              <a:t>Ana </a:t>
            </a:r>
            <a:r>
              <a:rPr lang="en-US" sz="3200" dirty="0" err="1"/>
              <a:t>Bedek</a:t>
            </a:r>
            <a:endParaRPr lang="en-US" sz="3200" dirty="0"/>
          </a:p>
          <a:p>
            <a:pPr marL="0" indent="0">
              <a:buNone/>
            </a:pPr>
            <a:r>
              <a:rPr lang="en-US" sz="2800" b="1" u="sng" dirty="0">
                <a:solidFill>
                  <a:srgbClr val="0070C0"/>
                </a:solidFill>
                <a:hlinkClick r:id="rId2"/>
              </a:rPr>
              <a:t>ana.bedek@skole.hr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konzultacije</a:t>
            </a:r>
            <a:r>
              <a:rPr lang="en-US" b="1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četvrtkom</a:t>
            </a:r>
            <a:r>
              <a:rPr lang="en-US" dirty="0" smtClean="0"/>
              <a:t> </a:t>
            </a:r>
            <a:r>
              <a:rPr lang="en-US" dirty="0"/>
              <a:t>POPODNE – 2. sat (14.55 – 15.40)</a:t>
            </a:r>
          </a:p>
          <a:p>
            <a:pPr marL="0" indent="0">
              <a:buNone/>
            </a:pPr>
            <a:r>
              <a:rPr lang="en-US" dirty="0" err="1"/>
              <a:t>srijedom</a:t>
            </a:r>
            <a:r>
              <a:rPr lang="en-US" dirty="0"/>
              <a:t> UJUTRO – 5. sat (11.30 – 12.15)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NAČIN POLAGANJA DRŽAVNE MATURE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zakasni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početak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 </a:t>
            </a:r>
            <a:r>
              <a:rPr lang="en-US" u="sng" dirty="0" err="1" smtClean="0"/>
              <a:t>manje</a:t>
            </a:r>
            <a:r>
              <a:rPr lang="en-US" u="sng" dirty="0" smtClean="0"/>
              <a:t> od 30 </a:t>
            </a:r>
            <a:r>
              <a:rPr lang="en-US" u="sng" dirty="0" err="1" smtClean="0"/>
              <a:t>minuta</a:t>
            </a:r>
            <a:r>
              <a:rPr lang="en-US" dirty="0" smtClean="0"/>
              <a:t>,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pristupiti</a:t>
            </a:r>
            <a:r>
              <a:rPr lang="en-US" dirty="0" smtClean="0"/>
              <a:t> </a:t>
            </a:r>
            <a:r>
              <a:rPr lang="en-US" dirty="0" err="1" smtClean="0"/>
              <a:t>polaganju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 </a:t>
            </a:r>
            <a:r>
              <a:rPr lang="en-US" dirty="0" err="1" smtClean="0"/>
              <a:t>polaganja</a:t>
            </a:r>
            <a:r>
              <a:rPr lang="en-US" dirty="0" smtClean="0"/>
              <a:t> mu se ne </a:t>
            </a:r>
            <a:r>
              <a:rPr lang="en-US" dirty="0" err="1" smtClean="0"/>
              <a:t>produžuje</a:t>
            </a:r>
            <a:endParaRPr lang="en-US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zakasni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opravdanih</a:t>
            </a:r>
            <a:r>
              <a:rPr lang="en-US" dirty="0" smtClean="0"/>
              <a:t> </a:t>
            </a:r>
            <a:r>
              <a:rPr lang="en-US" dirty="0" err="1" smtClean="0"/>
              <a:t>raloga</a:t>
            </a:r>
            <a:r>
              <a:rPr lang="en-US" dirty="0" smtClean="0"/>
              <a:t> </a:t>
            </a:r>
            <a:r>
              <a:rPr lang="en-US" u="sng" dirty="0" err="1" smtClean="0"/>
              <a:t>više</a:t>
            </a:r>
            <a:r>
              <a:rPr lang="en-US" u="sng" dirty="0" smtClean="0"/>
              <a:t> od 30 </a:t>
            </a:r>
            <a:r>
              <a:rPr lang="en-US" u="sng" dirty="0" err="1" smtClean="0"/>
              <a:t>minuta</a:t>
            </a:r>
            <a:r>
              <a:rPr lang="en-US" dirty="0" smtClean="0"/>
              <a:t> – </a:t>
            </a:r>
            <a:r>
              <a:rPr lang="en-US" dirty="0" err="1" smtClean="0"/>
              <a:t>Centar</a:t>
            </a:r>
            <a:r>
              <a:rPr lang="en-US" dirty="0" smtClean="0"/>
              <a:t> mu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prijedlog</a:t>
            </a:r>
            <a:r>
              <a:rPr lang="en-US" dirty="0" smtClean="0"/>
              <a:t> ŠIP-a </a:t>
            </a:r>
            <a:r>
              <a:rPr lang="en-US" dirty="0" err="1" smtClean="0"/>
              <a:t>dopušta</a:t>
            </a:r>
            <a:r>
              <a:rPr lang="en-US" dirty="0" smtClean="0"/>
              <a:t> </a:t>
            </a:r>
            <a:r>
              <a:rPr lang="en-US" dirty="0" err="1" smtClean="0"/>
              <a:t>polaganje</a:t>
            </a:r>
            <a:r>
              <a:rPr lang="en-US" dirty="0" smtClean="0"/>
              <a:t> </a:t>
            </a:r>
            <a:r>
              <a:rPr lang="en-US" dirty="0" err="1" smtClean="0"/>
              <a:t>cijelog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 u </a:t>
            </a:r>
            <a:r>
              <a:rPr lang="en-US" dirty="0" err="1" smtClean="0"/>
              <a:t>sljedećem</a:t>
            </a:r>
            <a:r>
              <a:rPr lang="en-US" dirty="0" smtClean="0"/>
              <a:t> </a:t>
            </a:r>
            <a:r>
              <a:rPr lang="en-US" dirty="0" err="1" smtClean="0"/>
              <a:t>ispitnom</a:t>
            </a:r>
            <a:r>
              <a:rPr lang="en-US" dirty="0" smtClean="0"/>
              <a:t> </a:t>
            </a:r>
            <a:r>
              <a:rPr lang="en-US" dirty="0" err="1" smtClean="0"/>
              <a:t>roku</a:t>
            </a:r>
            <a:r>
              <a:rPr lang="en-US" dirty="0" smtClean="0"/>
              <a:t> (</a:t>
            </a:r>
            <a:r>
              <a:rPr lang="en-US" dirty="0" err="1" smtClean="0"/>
              <a:t>smatrat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da </a:t>
            </a:r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iskoristio</a:t>
            </a:r>
            <a:r>
              <a:rPr lang="en-US" dirty="0" smtClean="0"/>
              <a:t> </a:t>
            </a:r>
            <a:r>
              <a:rPr lang="en-US" dirty="0" err="1" smtClean="0"/>
              <a:t>ispitni</a:t>
            </a:r>
            <a:r>
              <a:rPr lang="en-US" dirty="0" smtClean="0"/>
              <a:t> </a:t>
            </a:r>
            <a:r>
              <a:rPr lang="en-US" dirty="0" err="1" smtClean="0"/>
              <a:t>rok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Opravdani</a:t>
            </a:r>
            <a:r>
              <a:rPr lang="en-US" dirty="0" smtClean="0"/>
              <a:t> </a:t>
            </a:r>
            <a:r>
              <a:rPr lang="en-US" dirty="0" err="1" smtClean="0"/>
              <a:t>razlozi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zdravstveni</a:t>
            </a:r>
            <a:r>
              <a:rPr lang="en-US" dirty="0" smtClean="0"/>
              <a:t> </a:t>
            </a:r>
            <a:r>
              <a:rPr lang="en-US" dirty="0" err="1" smtClean="0"/>
              <a:t>problemi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okolnosti</a:t>
            </a:r>
            <a:r>
              <a:rPr lang="en-US" dirty="0" smtClean="0"/>
              <a:t> u </a:t>
            </a:r>
            <a:r>
              <a:rPr lang="en-US" dirty="0" err="1" smtClean="0"/>
              <a:t>prometu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smrt</a:t>
            </a:r>
            <a:r>
              <a:rPr lang="en-US" dirty="0" smtClean="0"/>
              <a:t> u </a:t>
            </a:r>
            <a:r>
              <a:rPr lang="en-US" dirty="0" err="1" smtClean="0"/>
              <a:t>obitelji</a:t>
            </a:r>
            <a:r>
              <a:rPr lang="en-US" dirty="0" smtClean="0"/>
              <a:t>, </a:t>
            </a:r>
            <a:r>
              <a:rPr lang="en-US" dirty="0" err="1" smtClean="0"/>
              <a:t>prometna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druga</a:t>
            </a:r>
            <a:r>
              <a:rPr lang="en-US" dirty="0" smtClean="0"/>
              <a:t> </a:t>
            </a:r>
            <a:r>
              <a:rPr lang="en-US" dirty="0" err="1" smtClean="0"/>
              <a:t>nesreća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izvanredni</a:t>
            </a:r>
            <a:r>
              <a:rPr lang="en-US" dirty="0" smtClean="0"/>
              <a:t> </a:t>
            </a:r>
            <a:r>
              <a:rPr lang="en-US" dirty="0" err="1" smtClean="0"/>
              <a:t>događaji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40" y="1371600"/>
            <a:ext cx="6196405" cy="4351469"/>
          </a:xfrm>
        </p:spPr>
        <p:txBody>
          <a:bodyPr>
            <a:normAutofit/>
          </a:bodyPr>
          <a:lstStyle/>
          <a:p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ispit</a:t>
            </a:r>
            <a:r>
              <a:rPr lang="en-US" dirty="0" smtClean="0"/>
              <a:t> </a:t>
            </a:r>
            <a:r>
              <a:rPr lang="en-US" dirty="0" err="1" smtClean="0"/>
              <a:t>doći</a:t>
            </a:r>
            <a:r>
              <a:rPr lang="en-US" dirty="0" smtClean="0"/>
              <a:t> </a:t>
            </a:r>
            <a:r>
              <a:rPr lang="en-US" b="1" dirty="0" err="1" smtClean="0"/>
              <a:t>najkasnije</a:t>
            </a:r>
            <a:r>
              <a:rPr lang="en-US" b="1" dirty="0" smtClean="0"/>
              <a:t> 30 </a:t>
            </a:r>
            <a:r>
              <a:rPr lang="en-US" b="1" dirty="0" err="1" smtClean="0"/>
              <a:t>minuta</a:t>
            </a:r>
            <a:r>
              <a:rPr lang="en-US" b="1" dirty="0" smtClean="0"/>
              <a:t> </a:t>
            </a:r>
            <a:r>
              <a:rPr lang="en-US" b="1" dirty="0" err="1" smtClean="0"/>
              <a:t>prije</a:t>
            </a:r>
            <a:r>
              <a:rPr lang="en-US" b="1" dirty="0" smtClean="0"/>
              <a:t> </a:t>
            </a:r>
            <a:r>
              <a:rPr lang="en-US" b="1" dirty="0" err="1" smtClean="0"/>
              <a:t>početka</a:t>
            </a:r>
            <a:r>
              <a:rPr lang="en-US" b="1" dirty="0" smtClean="0"/>
              <a:t> </a:t>
            </a:r>
            <a:r>
              <a:rPr lang="en-US" b="1" dirty="0" err="1" smtClean="0"/>
              <a:t>ispita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 smtClean="0"/>
              <a:t>osobni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r>
              <a:rPr lang="en-US" dirty="0" smtClean="0"/>
              <a:t> s </a:t>
            </a:r>
            <a:r>
              <a:rPr lang="en-US" dirty="0" err="1" smtClean="0"/>
              <a:t>fotografijom</a:t>
            </a:r>
            <a:endParaRPr lang="en-US" dirty="0" smtClean="0"/>
          </a:p>
          <a:p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pribor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pomagala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ispit</a:t>
            </a:r>
            <a:r>
              <a:rPr lang="en-US" dirty="0" smtClean="0"/>
              <a:t> </a:t>
            </a:r>
            <a:r>
              <a:rPr lang="en-US" dirty="0" err="1" smtClean="0"/>
              <a:t>propisana</a:t>
            </a:r>
            <a:r>
              <a:rPr lang="en-US" dirty="0" smtClean="0"/>
              <a:t> </a:t>
            </a:r>
            <a:r>
              <a:rPr lang="en-US" dirty="0" err="1" smtClean="0"/>
              <a:t>predmetnim</a:t>
            </a:r>
            <a:r>
              <a:rPr lang="en-US" dirty="0" smtClean="0"/>
              <a:t> </a:t>
            </a:r>
            <a:r>
              <a:rPr lang="en-US" dirty="0" err="1" smtClean="0"/>
              <a:t>ispitnim</a:t>
            </a:r>
            <a:r>
              <a:rPr lang="en-US" dirty="0" smtClean="0"/>
              <a:t> </a:t>
            </a:r>
            <a:r>
              <a:rPr lang="en-US" dirty="0" err="1" smtClean="0"/>
              <a:t>katalogom</a:t>
            </a:r>
            <a:endParaRPr lang="en-US" dirty="0" smtClean="0"/>
          </a:p>
          <a:p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tijekom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 ne </a:t>
            </a:r>
            <a:r>
              <a:rPr lang="en-US" dirty="0" err="1" smtClean="0"/>
              <a:t>smije</a:t>
            </a:r>
            <a:r>
              <a:rPr lang="en-US" dirty="0" smtClean="0"/>
              <a:t>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niti</a:t>
            </a:r>
            <a:r>
              <a:rPr lang="en-US" dirty="0" smtClean="0"/>
              <a:t> </a:t>
            </a:r>
            <a:r>
              <a:rPr lang="en-US" dirty="0" err="1" smtClean="0"/>
              <a:t>imai</a:t>
            </a:r>
            <a:r>
              <a:rPr lang="en-US" dirty="0" smtClean="0"/>
              <a:t> u </a:t>
            </a:r>
            <a:r>
              <a:rPr lang="en-US" dirty="0" err="1" smtClean="0"/>
              <a:t>blizini</a:t>
            </a:r>
            <a:r>
              <a:rPr lang="en-US" dirty="0" smtClean="0"/>
              <a:t> </a:t>
            </a:r>
            <a:r>
              <a:rPr lang="en-US" dirty="0" err="1" smtClean="0"/>
              <a:t>radnog</a:t>
            </a:r>
            <a:r>
              <a:rPr lang="en-US" dirty="0" smtClean="0"/>
              <a:t> </a:t>
            </a:r>
            <a:r>
              <a:rPr lang="en-US" dirty="0" err="1" smtClean="0"/>
              <a:t>mjesta</a:t>
            </a:r>
            <a:r>
              <a:rPr lang="en-US" dirty="0" smtClean="0"/>
              <a:t> </a:t>
            </a:r>
            <a:r>
              <a:rPr lang="en-US" dirty="0" err="1" smtClean="0"/>
              <a:t>mobilni</a:t>
            </a:r>
            <a:r>
              <a:rPr lang="en-US" dirty="0" smtClean="0"/>
              <a:t> </a:t>
            </a:r>
            <a:r>
              <a:rPr lang="en-US" dirty="0" err="1" smtClean="0"/>
              <a:t>telefon</a:t>
            </a:r>
            <a:r>
              <a:rPr lang="en-US" dirty="0" smtClean="0"/>
              <a:t> </a:t>
            </a:r>
            <a:r>
              <a:rPr lang="en-US" dirty="0" err="1" smtClean="0"/>
              <a:t>niti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prijenosne</a:t>
            </a:r>
            <a:r>
              <a:rPr lang="en-US" dirty="0" smtClean="0"/>
              <a:t> </a:t>
            </a:r>
            <a:r>
              <a:rPr lang="en-US" dirty="0" err="1" smtClean="0"/>
              <a:t>elektroničke</a:t>
            </a:r>
            <a:r>
              <a:rPr lang="en-US" dirty="0" smtClean="0"/>
              <a:t> </a:t>
            </a:r>
            <a:r>
              <a:rPr lang="en-US" dirty="0" err="1" smtClean="0"/>
              <a:t>komunikacijske</a:t>
            </a:r>
            <a:r>
              <a:rPr lang="en-US" dirty="0" smtClean="0"/>
              <a:t> </a:t>
            </a:r>
            <a:r>
              <a:rPr lang="en-US" dirty="0" err="1" smtClean="0"/>
              <a:t>uređaje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65245" cy="120248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447800"/>
            <a:ext cx="6196405" cy="3603812"/>
          </a:xfrm>
        </p:spPr>
        <p:txBody>
          <a:bodyPr/>
          <a:lstStyle/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opravdanog</a:t>
            </a:r>
            <a:r>
              <a:rPr lang="en-US" dirty="0" smtClean="0"/>
              <a:t> </a:t>
            </a:r>
            <a:r>
              <a:rPr lang="en-US" dirty="0" err="1" smtClean="0"/>
              <a:t>razloga</a:t>
            </a:r>
            <a:r>
              <a:rPr lang="en-US" dirty="0" smtClean="0"/>
              <a:t> </a:t>
            </a:r>
            <a:r>
              <a:rPr lang="en-US" dirty="0" err="1" smtClean="0"/>
              <a:t>prekine</a:t>
            </a:r>
            <a:r>
              <a:rPr lang="en-US" dirty="0" smtClean="0"/>
              <a:t> </a:t>
            </a:r>
            <a:r>
              <a:rPr lang="en-US" dirty="0" err="1" smtClean="0"/>
              <a:t>ispit</a:t>
            </a:r>
            <a:r>
              <a:rPr lang="en-US" dirty="0" smtClean="0"/>
              <a:t>, ŠIP </a:t>
            </a:r>
            <a:r>
              <a:rPr lang="en-US" dirty="0" err="1" smtClean="0"/>
              <a:t>će</a:t>
            </a:r>
            <a:r>
              <a:rPr lang="en-US" dirty="0" smtClean="0"/>
              <a:t> mu </a:t>
            </a:r>
            <a:r>
              <a:rPr lang="en-US" dirty="0" err="1" smtClean="0"/>
              <a:t>produljiti</a:t>
            </a:r>
            <a:r>
              <a:rPr lang="en-US" dirty="0" smtClean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 </a:t>
            </a:r>
            <a:r>
              <a:rPr lang="en-US" dirty="0" err="1" smtClean="0"/>
              <a:t>polaganja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duljinu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 </a:t>
            </a:r>
            <a:r>
              <a:rPr lang="en-US" dirty="0" err="1" smtClean="0"/>
              <a:t>prekida</a:t>
            </a:r>
            <a:r>
              <a:rPr lang="en-US" dirty="0" smtClean="0"/>
              <a:t> (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najviše</a:t>
            </a:r>
            <a:r>
              <a:rPr lang="en-US" dirty="0" smtClean="0"/>
              <a:t> do 50 </a:t>
            </a:r>
            <a:r>
              <a:rPr lang="en-US" dirty="0" err="1" smtClean="0"/>
              <a:t>posto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 </a:t>
            </a:r>
            <a:r>
              <a:rPr lang="en-US" dirty="0" err="1" smtClean="0"/>
              <a:t>predviđenog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trajanje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Opravdani</a:t>
            </a:r>
            <a:r>
              <a:rPr lang="en-US" dirty="0" smtClean="0"/>
              <a:t> </a:t>
            </a:r>
            <a:r>
              <a:rPr lang="en-US" dirty="0" err="1" smtClean="0"/>
              <a:t>razlozi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zdravstveni</a:t>
            </a:r>
            <a:r>
              <a:rPr lang="en-US" dirty="0" smtClean="0"/>
              <a:t> </a:t>
            </a:r>
            <a:r>
              <a:rPr lang="en-US" dirty="0" err="1" smtClean="0"/>
              <a:t>problemi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izvanredni</a:t>
            </a:r>
            <a:r>
              <a:rPr lang="en-US" dirty="0" smtClean="0"/>
              <a:t> </a:t>
            </a:r>
            <a:r>
              <a:rPr lang="en-US" dirty="0" err="1" smtClean="0"/>
              <a:t>događaji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KRŠENJE PRAVILA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Nedozvoljena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 </a:t>
            </a:r>
            <a:r>
              <a:rPr lang="en-US" dirty="0" err="1" smtClean="0"/>
              <a:t>učenika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nepridržavanje</a:t>
            </a:r>
            <a:r>
              <a:rPr lang="en-US" dirty="0"/>
              <a:t> </a:t>
            </a:r>
            <a:r>
              <a:rPr lang="en-US" dirty="0" err="1"/>
              <a:t>uputa</a:t>
            </a:r>
            <a:r>
              <a:rPr lang="en-US" dirty="0"/>
              <a:t> </a:t>
            </a:r>
            <a:r>
              <a:rPr lang="en-US" dirty="0" err="1"/>
              <a:t>dežurnoga</a:t>
            </a:r>
            <a:r>
              <a:rPr lang="en-US" dirty="0"/>
              <a:t> </a:t>
            </a:r>
            <a:r>
              <a:rPr lang="en-US" dirty="0" err="1"/>
              <a:t>nastavnika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upisivanje</a:t>
            </a:r>
            <a:r>
              <a:rPr lang="en-US" dirty="0"/>
              <a:t> </a:t>
            </a:r>
            <a:r>
              <a:rPr lang="en-US" dirty="0" err="1"/>
              <a:t>neprimjerenih</a:t>
            </a:r>
            <a:r>
              <a:rPr lang="en-US" dirty="0"/>
              <a:t> </a:t>
            </a:r>
            <a:r>
              <a:rPr lang="en-US" dirty="0" err="1"/>
              <a:t>znakova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neprimjerenih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 u </a:t>
            </a:r>
            <a:r>
              <a:rPr lang="en-US" dirty="0" err="1"/>
              <a:t>ispitni</a:t>
            </a:r>
            <a:r>
              <a:rPr lang="en-US" dirty="0"/>
              <a:t> test, 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nepridržavanje</a:t>
            </a:r>
            <a:r>
              <a:rPr lang="en-US" dirty="0"/>
              <a:t> </a:t>
            </a:r>
            <a:r>
              <a:rPr lang="en-US" dirty="0" err="1"/>
              <a:t>uputa</a:t>
            </a:r>
            <a:r>
              <a:rPr lang="en-US" dirty="0"/>
              <a:t> o </a:t>
            </a:r>
            <a:r>
              <a:rPr lang="en-US" dirty="0" err="1"/>
              <a:t>uporabi</a:t>
            </a:r>
            <a:r>
              <a:rPr lang="en-US" dirty="0"/>
              <a:t> </a:t>
            </a:r>
            <a:r>
              <a:rPr lang="en-US" dirty="0" err="1"/>
              <a:t>propisanoga</a:t>
            </a:r>
            <a:r>
              <a:rPr lang="en-US" dirty="0"/>
              <a:t> </a:t>
            </a:r>
            <a:r>
              <a:rPr lang="en-US" dirty="0" err="1"/>
              <a:t>pribora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osvrtanje</a:t>
            </a:r>
            <a:r>
              <a:rPr lang="en-US" dirty="0"/>
              <a:t>, </a:t>
            </a:r>
            <a:r>
              <a:rPr lang="en-US" dirty="0" err="1"/>
              <a:t>razgovaranje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sporazumijevanje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ometanje</a:t>
            </a:r>
            <a:r>
              <a:rPr lang="en-US" dirty="0"/>
              <a:t> </a:t>
            </a:r>
            <a:r>
              <a:rPr lang="en-US" dirty="0" err="1"/>
              <a:t>tijeka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it-IT" dirty="0"/>
              <a:t>6. prepisivanje ili dopuštanje prepisivanja, </a:t>
            </a:r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posjedovanje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nedopuštenih</a:t>
            </a:r>
            <a:r>
              <a:rPr lang="en-US" dirty="0"/>
              <a:t> </a:t>
            </a:r>
            <a:r>
              <a:rPr lang="en-US" dirty="0" err="1"/>
              <a:t>pomagala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pl-PL" dirty="0"/>
              <a:t>8. predavanje uratka drugoga pristupnika, </a:t>
            </a:r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nedozvoljeno</a:t>
            </a:r>
            <a:r>
              <a:rPr lang="en-US" dirty="0"/>
              <a:t> </a:t>
            </a:r>
            <a:r>
              <a:rPr lang="en-US" dirty="0" err="1"/>
              <a:t>posjedovanje</a:t>
            </a:r>
            <a:r>
              <a:rPr lang="en-US" dirty="0"/>
              <a:t> </a:t>
            </a:r>
            <a:r>
              <a:rPr lang="en-US" dirty="0" err="1"/>
              <a:t>ispitnih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dirty="0" err="1"/>
              <a:t>zamjena</a:t>
            </a:r>
            <a:r>
              <a:rPr lang="en-US" dirty="0"/>
              <a:t> </a:t>
            </a:r>
            <a:r>
              <a:rPr lang="en-US" dirty="0" err="1"/>
              <a:t>identiteta</a:t>
            </a:r>
            <a:r>
              <a:rPr lang="en-US" dirty="0"/>
              <a:t> </a:t>
            </a:r>
            <a:r>
              <a:rPr lang="en-US" dirty="0" err="1"/>
              <a:t>pristupnika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05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143000"/>
            <a:ext cx="6965245" cy="87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Mjere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utvrđenom</a:t>
            </a:r>
            <a:r>
              <a:rPr lang="en-US" dirty="0" smtClean="0"/>
              <a:t> </a:t>
            </a:r>
            <a:r>
              <a:rPr lang="en-US" dirty="0" err="1" smtClean="0"/>
              <a:t>nedozovoljenom</a:t>
            </a:r>
            <a:r>
              <a:rPr lang="en-US" dirty="0" smtClean="0"/>
              <a:t> </a:t>
            </a:r>
            <a:r>
              <a:rPr lang="en-US" dirty="0" err="1" smtClean="0"/>
              <a:t>ponašanju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Opomena</a:t>
            </a:r>
            <a:r>
              <a:rPr lang="en-US" dirty="0" smtClean="0"/>
              <a:t> (1-6)</a:t>
            </a:r>
          </a:p>
          <a:p>
            <a:r>
              <a:rPr lang="en-US" dirty="0" err="1" smtClean="0"/>
              <a:t>Prekid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dijela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 (</a:t>
            </a:r>
            <a:r>
              <a:rPr lang="en-US" dirty="0" err="1" smtClean="0"/>
              <a:t>ponovljeno</a:t>
            </a:r>
            <a:r>
              <a:rPr lang="en-US" dirty="0" smtClean="0"/>
              <a:t> </a:t>
            </a:r>
            <a:r>
              <a:rPr lang="en-US" dirty="0" err="1" smtClean="0"/>
              <a:t>ponašanje</a:t>
            </a:r>
            <a:r>
              <a:rPr lang="en-US" dirty="0" smtClean="0"/>
              <a:t> 1-6, 7 </a:t>
            </a:r>
            <a:r>
              <a:rPr lang="en-US" dirty="0" err="1" smtClean="0"/>
              <a:t>i</a:t>
            </a:r>
            <a:r>
              <a:rPr lang="en-US" dirty="0" smtClean="0"/>
              <a:t> 8)</a:t>
            </a:r>
          </a:p>
          <a:p>
            <a:r>
              <a:rPr lang="en-US" dirty="0" err="1" smtClean="0"/>
              <a:t>Poništavanje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položenih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 (8,9,10)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OCJENJIVANJE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/>
              <a:t>Nacionalni centar za vanjsko vrednovanje obrazovanja određuje </a:t>
            </a:r>
            <a:r>
              <a:rPr lang="vi-VN" b="1" dirty="0"/>
              <a:t>bodovne pragove ocjena svakoga pojedinog ispita</a:t>
            </a:r>
            <a:r>
              <a:rPr lang="vi-VN" dirty="0"/>
              <a:t> državne mature posebno za višu (A) i posebno za osnovnu (B) razinu.</a:t>
            </a:r>
            <a:endParaRPr lang="en-US" dirty="0" smtClean="0"/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Uspjeh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pojedinom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ispitu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državne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mature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izražava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ocjenom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od 1 do 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ispita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državne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mature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izražava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bodovima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postotnim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bodovima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centilom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63040" y="1447800"/>
            <a:ext cx="6196405" cy="4275269"/>
          </a:xfrm>
        </p:spPr>
        <p:txBody>
          <a:bodyPr>
            <a:normAutofit lnSpcReduction="10000"/>
          </a:bodyPr>
          <a:lstStyle/>
          <a:p>
            <a:r>
              <a:rPr lang="vi-VN" dirty="0" smtClean="0"/>
              <a:t>Bodovni </a:t>
            </a:r>
            <a:r>
              <a:rPr lang="vi-VN" dirty="0"/>
              <a:t>pragovi određuju se za školsku godinu i vrijede za ljetni i jesenski rok. </a:t>
            </a:r>
            <a:endParaRPr lang="en-US" dirty="0" smtClean="0"/>
          </a:p>
          <a:p>
            <a:r>
              <a:rPr lang="vi-VN" dirty="0" smtClean="0"/>
              <a:t>Ako </a:t>
            </a:r>
            <a:r>
              <a:rPr lang="vi-VN" dirty="0"/>
              <a:t>učenik dobije nedovoljan (1) iz ispita više (A) razine, ne postoji mogućnost da se stečeni bodovi više (A) razine preračunaju u prolaznu ocjenu na osnovnoj (B) razini. </a:t>
            </a:r>
            <a:endParaRPr lang="en-US" dirty="0" smtClean="0"/>
          </a:p>
          <a:p>
            <a:r>
              <a:rPr lang="vi-VN" dirty="0" smtClean="0"/>
              <a:t>Ispit</a:t>
            </a:r>
            <a:r>
              <a:rPr lang="vi-VN" dirty="0"/>
              <a:t>, odnosno ispite koje učenik nije položio može ponovno polagati u nekome od sljedećih ispitnih rokova. Ako učenik u sljedećemu roku prijavi isti ispit na drugoj razini, smatra se da ispit polaže drugi 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1295400"/>
            <a:ext cx="6196405" cy="442766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/>
              <a:t>ponovno</a:t>
            </a:r>
            <a:r>
              <a:rPr lang="en-US" dirty="0"/>
              <a:t> </a:t>
            </a:r>
            <a:r>
              <a:rPr lang="en-US" dirty="0" err="1"/>
              <a:t>polagati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položeni</a:t>
            </a:r>
            <a:r>
              <a:rPr lang="en-US" dirty="0"/>
              <a:t> </a:t>
            </a:r>
            <a:r>
              <a:rPr lang="en-US" dirty="0" err="1"/>
              <a:t>ispit</a:t>
            </a:r>
            <a:r>
              <a:rPr lang="en-US" dirty="0"/>
              <a:t> u </a:t>
            </a:r>
            <a:r>
              <a:rPr lang="en-US" dirty="0" err="1"/>
              <a:t>sljedećemu</a:t>
            </a:r>
            <a:r>
              <a:rPr lang="en-US" dirty="0"/>
              <a:t> </a:t>
            </a:r>
            <a:r>
              <a:rPr lang="en-US" dirty="0" err="1"/>
              <a:t>ispitnom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u </a:t>
            </a:r>
            <a:r>
              <a:rPr lang="en-US" dirty="0" err="1"/>
              <a:t>istoj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 </a:t>
            </a:r>
            <a:r>
              <a:rPr lang="en-US" dirty="0" err="1"/>
              <a:t>kalendarskoj</a:t>
            </a:r>
            <a:r>
              <a:rPr lang="en-US" dirty="0"/>
              <a:t> </a:t>
            </a:r>
            <a:r>
              <a:rPr lang="en-US" dirty="0" err="1"/>
              <a:t>godini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snosi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polaganja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/>
              <a:t>Napomena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ispite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sastoje</a:t>
            </a:r>
            <a:r>
              <a:rPr lang="en-US" dirty="0"/>
              <a:t> od </a:t>
            </a:r>
            <a:r>
              <a:rPr lang="en-US" dirty="0" err="1"/>
              <a:t>dvaju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 (</a:t>
            </a:r>
            <a:r>
              <a:rPr lang="en-US" dirty="0" err="1"/>
              <a:t>Hrvatski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en-US" dirty="0"/>
              <a:t>,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jezici</a:t>
            </a:r>
            <a:r>
              <a:rPr lang="en-US" dirty="0"/>
              <a:t>, </a:t>
            </a:r>
            <a:r>
              <a:rPr lang="en-US" dirty="0" err="1"/>
              <a:t>materinski</a:t>
            </a:r>
            <a:r>
              <a:rPr lang="en-US" dirty="0"/>
              <a:t> </a:t>
            </a:r>
            <a:r>
              <a:rPr lang="en-US" dirty="0" err="1"/>
              <a:t>jezici</a:t>
            </a:r>
            <a:r>
              <a:rPr lang="en-US" dirty="0"/>
              <a:t>): </a:t>
            </a:r>
            <a:r>
              <a:rPr lang="en-US" b="1" dirty="0" err="1"/>
              <a:t>Učeniku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nije</a:t>
            </a:r>
            <a:r>
              <a:rPr lang="en-US" b="1" dirty="0"/>
              <a:t> </a:t>
            </a:r>
            <a:r>
              <a:rPr lang="en-US" b="1" dirty="0" err="1"/>
              <a:t>pristupio</a:t>
            </a:r>
            <a:r>
              <a:rPr lang="en-US" b="1" dirty="0"/>
              <a:t> </a:t>
            </a:r>
            <a:r>
              <a:rPr lang="en-US" b="1" dirty="0" err="1"/>
              <a:t>jednomu</a:t>
            </a:r>
            <a:r>
              <a:rPr lang="en-US" b="1" dirty="0"/>
              <a:t> od </a:t>
            </a:r>
            <a:r>
              <a:rPr lang="en-US" b="1" dirty="0" err="1"/>
              <a:t>dvaju</a:t>
            </a:r>
            <a:r>
              <a:rPr lang="en-US" b="1" dirty="0"/>
              <a:t> </a:t>
            </a:r>
            <a:r>
              <a:rPr lang="en-US" b="1" dirty="0" err="1" smtClean="0"/>
              <a:t>dijelova</a:t>
            </a:r>
            <a:r>
              <a:rPr lang="en-US" b="1" dirty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poništava</a:t>
            </a:r>
            <a:r>
              <a:rPr lang="en-US" b="1" dirty="0" smtClean="0"/>
              <a:t> </a:t>
            </a:r>
            <a:r>
              <a:rPr lang="en-US" b="1" dirty="0"/>
              <a:t>se </a:t>
            </a:r>
            <a:r>
              <a:rPr lang="en-US" b="1" dirty="0" err="1"/>
              <a:t>dio</a:t>
            </a:r>
            <a:r>
              <a:rPr lang="en-US" b="1" dirty="0"/>
              <a:t> </a:t>
            </a:r>
            <a:r>
              <a:rPr lang="en-US" b="1" dirty="0" err="1"/>
              <a:t>ispita</a:t>
            </a:r>
            <a:r>
              <a:rPr lang="en-US" b="1" dirty="0"/>
              <a:t> </a:t>
            </a:r>
            <a:r>
              <a:rPr lang="en-US" b="1" dirty="0" err="1"/>
              <a:t>kojemu</a:t>
            </a:r>
            <a:r>
              <a:rPr lang="en-US" b="1" dirty="0"/>
              <a:t> je </a:t>
            </a:r>
            <a:r>
              <a:rPr lang="en-US" b="1" dirty="0" err="1"/>
              <a:t>pristupio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7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PRIGOVORI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podnijeti</a:t>
            </a:r>
            <a:r>
              <a:rPr lang="en-US" dirty="0" smtClean="0"/>
              <a:t> </a:t>
            </a:r>
            <a:r>
              <a:rPr lang="en-US" dirty="0" err="1" smtClean="0"/>
              <a:t>pisani</a:t>
            </a:r>
            <a:r>
              <a:rPr lang="en-US" dirty="0" smtClean="0"/>
              <a:t> </a:t>
            </a:r>
            <a:r>
              <a:rPr lang="en-US" dirty="0" err="1" smtClean="0"/>
              <a:t>prigovor</a:t>
            </a:r>
            <a:r>
              <a:rPr lang="en-US" dirty="0" smtClean="0"/>
              <a:t>: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svezi</a:t>
            </a:r>
            <a:r>
              <a:rPr lang="en-US" dirty="0" smtClean="0"/>
              <a:t> s </a:t>
            </a:r>
            <a:r>
              <a:rPr lang="en-US" b="1" dirty="0" err="1" smtClean="0"/>
              <a:t>nepravilnošću</a:t>
            </a:r>
            <a:r>
              <a:rPr lang="en-US" b="1" dirty="0" smtClean="0"/>
              <a:t> </a:t>
            </a:r>
            <a:r>
              <a:rPr lang="en-US" b="1" dirty="0" err="1" smtClean="0"/>
              <a:t>provedba</a:t>
            </a:r>
            <a:r>
              <a:rPr lang="en-US" b="1" dirty="0" smtClean="0"/>
              <a:t> </a:t>
            </a:r>
            <a:r>
              <a:rPr lang="en-US" b="1" dirty="0" err="1" smtClean="0"/>
              <a:t>ispite</a:t>
            </a:r>
            <a:r>
              <a:rPr lang="en-US" b="1" dirty="0" smtClean="0"/>
              <a:t> </a:t>
            </a:r>
            <a:r>
              <a:rPr lang="en-US" dirty="0" smtClean="0"/>
              <a:t>(48 sati od </a:t>
            </a:r>
            <a:r>
              <a:rPr lang="en-US" dirty="0" err="1" smtClean="0"/>
              <a:t>pisanja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Prigovor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ocjenu</a:t>
            </a:r>
            <a:r>
              <a:rPr lang="en-US" b="1" dirty="0" smtClean="0"/>
              <a:t> </a:t>
            </a:r>
            <a:r>
              <a:rPr lang="en-US" b="1" dirty="0" err="1" smtClean="0"/>
              <a:t>ispita</a:t>
            </a:r>
            <a:r>
              <a:rPr lang="en-US" b="1" dirty="0" smtClean="0"/>
              <a:t> </a:t>
            </a:r>
            <a:r>
              <a:rPr lang="en-US" dirty="0" smtClean="0"/>
              <a:t>(48 sati od </a:t>
            </a:r>
            <a:r>
              <a:rPr lang="en-US" dirty="0" err="1" smtClean="0"/>
              <a:t>objave</a:t>
            </a:r>
            <a:r>
              <a:rPr lang="en-US" dirty="0" smtClean="0"/>
              <a:t> </a:t>
            </a:r>
            <a:r>
              <a:rPr lang="en-US" dirty="0" err="1" smtClean="0"/>
              <a:t>rezultata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prigovore</a:t>
            </a:r>
            <a:r>
              <a:rPr lang="en-US" dirty="0" smtClean="0"/>
              <a:t> </a:t>
            </a:r>
            <a:r>
              <a:rPr lang="en-US" dirty="0" err="1" smtClean="0"/>
              <a:t>podnosi</a:t>
            </a:r>
            <a:r>
              <a:rPr lang="en-US" dirty="0" smtClean="0"/>
              <a:t> </a:t>
            </a:r>
            <a:r>
              <a:rPr lang="en-US" dirty="0" err="1" smtClean="0"/>
              <a:t>Ispitnom</a:t>
            </a:r>
            <a:r>
              <a:rPr lang="en-US" dirty="0" smtClean="0"/>
              <a:t> </a:t>
            </a:r>
            <a:r>
              <a:rPr lang="en-US" dirty="0" err="1" smtClean="0"/>
              <a:t>povjerenstvu</a:t>
            </a:r>
            <a:r>
              <a:rPr lang="en-US" dirty="0" smtClean="0"/>
              <a:t>, a </a:t>
            </a:r>
            <a:r>
              <a:rPr lang="en-US" dirty="0" err="1" smtClean="0"/>
              <a:t>konačnu</a:t>
            </a:r>
            <a:r>
              <a:rPr lang="en-US" dirty="0" smtClean="0"/>
              <a:t> </a:t>
            </a:r>
            <a:r>
              <a:rPr lang="en-US" dirty="0" err="1" smtClean="0"/>
              <a:t>odluku</a:t>
            </a:r>
            <a:r>
              <a:rPr lang="en-US" dirty="0" smtClean="0"/>
              <a:t> o </a:t>
            </a:r>
            <a:r>
              <a:rPr lang="en-US" dirty="0" err="1" smtClean="0"/>
              <a:t>prigovoru</a:t>
            </a:r>
            <a:r>
              <a:rPr lang="en-US" dirty="0" smtClean="0"/>
              <a:t> </a:t>
            </a:r>
            <a:r>
              <a:rPr lang="en-US" dirty="0" err="1" smtClean="0"/>
              <a:t>donosi</a:t>
            </a:r>
            <a:r>
              <a:rPr lang="en-US" dirty="0" smtClean="0"/>
              <a:t> </a:t>
            </a:r>
            <a:r>
              <a:rPr lang="en-US" dirty="0" err="1" smtClean="0"/>
              <a:t>Centar</a:t>
            </a:r>
            <a:r>
              <a:rPr lang="en-US" dirty="0" smtClean="0"/>
              <a:t> u </a:t>
            </a:r>
            <a:r>
              <a:rPr lang="en-US" dirty="0" err="1" smtClean="0"/>
              <a:t>roku</a:t>
            </a:r>
            <a:r>
              <a:rPr lang="en-US" dirty="0" smtClean="0"/>
              <a:t> od 5 </a:t>
            </a:r>
            <a:r>
              <a:rPr lang="en-US" dirty="0" err="1" smtClean="0"/>
              <a:t>radnih</a:t>
            </a:r>
            <a:r>
              <a:rPr lang="en-US" dirty="0" smtClean="0"/>
              <a:t> dana od </a:t>
            </a:r>
            <a:r>
              <a:rPr lang="en-US" dirty="0" err="1" smtClean="0"/>
              <a:t>završetka</a:t>
            </a:r>
            <a:r>
              <a:rPr lang="en-US" dirty="0" smtClean="0"/>
              <a:t> </a:t>
            </a:r>
            <a:r>
              <a:rPr lang="en-US" dirty="0" err="1" smtClean="0"/>
              <a:t>roka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zaprimanje</a:t>
            </a:r>
            <a:r>
              <a:rPr lang="en-US" dirty="0" smtClean="0"/>
              <a:t> </a:t>
            </a:r>
            <a:r>
              <a:rPr lang="en-US" dirty="0" err="1" smtClean="0"/>
              <a:t>prigovora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PRILAGODBA ISPITNE TEHNOLOGIJE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Za sve su učenike ispiti državne mature iz određenoga nastavnog predmeta sadržajno isti, no </a:t>
            </a:r>
            <a:r>
              <a:rPr lang="en-US" b="1" u="sng" dirty="0" err="1" smtClean="0"/>
              <a:t>pojedini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učenici</a:t>
            </a:r>
            <a:r>
              <a:rPr lang="en-US" b="1" u="sng" dirty="0" smtClean="0"/>
              <a:t> </a:t>
            </a:r>
            <a:r>
              <a:rPr lang="vi-VN" dirty="0" smtClean="0"/>
              <a:t>imaju </a:t>
            </a:r>
            <a:r>
              <a:rPr lang="vi-VN" dirty="0"/>
              <a:t>pravo na prilagodbu ispitne tehnologije, odnosno prilagodbu ispitnoga materijala i ispitnoga postupka.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 </a:t>
            </a:r>
            <a:r>
              <a:rPr lang="en-US" dirty="0" err="1" smtClean="0"/>
              <a:t>Učenici</a:t>
            </a:r>
            <a:r>
              <a:rPr lang="en-US" dirty="0" smtClean="0"/>
              <a:t> s </a:t>
            </a:r>
            <a:r>
              <a:rPr lang="en-US" dirty="0" err="1" smtClean="0"/>
              <a:t>teškoćama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Učenici</a:t>
            </a:r>
            <a:r>
              <a:rPr lang="en-US" dirty="0" smtClean="0"/>
              <a:t> s </a:t>
            </a:r>
            <a:r>
              <a:rPr lang="en-US" dirty="0" err="1" smtClean="0"/>
              <a:t>zdravstvenim</a:t>
            </a:r>
            <a:r>
              <a:rPr lang="en-US" dirty="0" smtClean="0"/>
              <a:t> </a:t>
            </a:r>
            <a:r>
              <a:rPr lang="en-US" dirty="0" err="1" smtClean="0"/>
              <a:t>problemima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Državna</a:t>
            </a:r>
            <a:r>
              <a:rPr lang="en-US" b="1" dirty="0"/>
              <a:t> </a:t>
            </a:r>
            <a:r>
              <a:rPr lang="en-US" b="1" dirty="0" err="1"/>
              <a:t>matura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skup</a:t>
            </a:r>
            <a:r>
              <a:rPr lang="en-US" dirty="0" smtClean="0"/>
              <a:t> </a:t>
            </a:r>
            <a:r>
              <a:rPr lang="en-US" dirty="0" err="1"/>
              <a:t>ispita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pod </a:t>
            </a:r>
            <a:r>
              <a:rPr lang="en-US" dirty="0" err="1"/>
              <a:t>jednakim</a:t>
            </a:r>
            <a:r>
              <a:rPr lang="en-US" dirty="0"/>
              <a:t> </a:t>
            </a:r>
            <a:r>
              <a:rPr lang="en-US" dirty="0" err="1"/>
              <a:t>uvjetima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kriterijima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standardizirani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provodi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učenike</a:t>
            </a:r>
            <a:r>
              <a:rPr lang="en-US" dirty="0"/>
              <a:t> u </a:t>
            </a:r>
            <a:r>
              <a:rPr lang="en-US" dirty="0" err="1" smtClean="0"/>
              <a:t>isto</a:t>
            </a:r>
            <a:r>
              <a:rPr lang="en-US" dirty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dobivanje</a:t>
            </a:r>
            <a:r>
              <a:rPr lang="en-US" dirty="0"/>
              <a:t> </a:t>
            </a:r>
            <a:r>
              <a:rPr lang="en-US" dirty="0" err="1"/>
              <a:t>usporedivih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nacionalnoj</a:t>
            </a:r>
            <a:r>
              <a:rPr lang="en-US" dirty="0"/>
              <a:t> </a:t>
            </a:r>
            <a:r>
              <a:rPr lang="en-US" dirty="0" err="1" smtClean="0"/>
              <a:t>razini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31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Učenici s teškoćama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Specifične</a:t>
            </a:r>
            <a:r>
              <a:rPr lang="en-US" dirty="0" smtClean="0"/>
              <a:t> </a:t>
            </a:r>
            <a:r>
              <a:rPr lang="en-US" dirty="0" err="1" smtClean="0"/>
              <a:t>teškoće</a:t>
            </a:r>
            <a:r>
              <a:rPr lang="en-US" dirty="0" smtClean="0"/>
              <a:t> u </a:t>
            </a:r>
            <a:r>
              <a:rPr lang="en-US" dirty="0" err="1" smtClean="0"/>
              <a:t>učenju</a:t>
            </a:r>
            <a:r>
              <a:rPr lang="en-US" dirty="0" smtClean="0"/>
              <a:t>, </a:t>
            </a:r>
            <a:r>
              <a:rPr lang="en-US" dirty="0" err="1" smtClean="0"/>
              <a:t>jezične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komunikacijske</a:t>
            </a:r>
            <a:r>
              <a:rPr lang="en-US" dirty="0" smtClean="0"/>
              <a:t> </a:t>
            </a:r>
            <a:r>
              <a:rPr lang="en-US" dirty="0" err="1" smtClean="0"/>
              <a:t>teškoće</a:t>
            </a:r>
            <a:endParaRPr lang="en-US" dirty="0" smtClean="0"/>
          </a:p>
          <a:p>
            <a:r>
              <a:rPr lang="en-US" dirty="0" err="1" smtClean="0"/>
              <a:t>Motoričke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senzoričke</a:t>
            </a:r>
            <a:r>
              <a:rPr lang="en-US" dirty="0" smtClean="0"/>
              <a:t> </a:t>
            </a:r>
            <a:r>
              <a:rPr lang="en-US" dirty="0" err="1" smtClean="0"/>
              <a:t>teškoće</a:t>
            </a:r>
            <a:endParaRPr lang="en-US" dirty="0" smtClean="0"/>
          </a:p>
          <a:p>
            <a:r>
              <a:rPr lang="en-US" dirty="0" err="1" smtClean="0"/>
              <a:t>Emocionalne</a:t>
            </a:r>
            <a:r>
              <a:rPr lang="en-US" dirty="0" smtClean="0"/>
              <a:t> </a:t>
            </a:r>
            <a:r>
              <a:rPr lang="en-US" dirty="0" err="1" smtClean="0"/>
              <a:t>teškoće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smetnje</a:t>
            </a:r>
            <a:r>
              <a:rPr lang="en-US" dirty="0" smtClean="0"/>
              <a:t> u </a:t>
            </a:r>
            <a:r>
              <a:rPr lang="en-US" dirty="0" err="1" smtClean="0"/>
              <a:t>ponašanju</a:t>
            </a:r>
            <a:endParaRPr lang="en-US" dirty="0" smtClean="0"/>
          </a:p>
          <a:p>
            <a:r>
              <a:rPr lang="en-US" dirty="0" err="1" smtClean="0"/>
              <a:t>Teškoće</a:t>
            </a:r>
            <a:r>
              <a:rPr lang="en-US" dirty="0" smtClean="0"/>
              <a:t> u </a:t>
            </a:r>
            <a:r>
              <a:rPr lang="en-US" dirty="0" err="1" smtClean="0"/>
              <a:t>području</a:t>
            </a:r>
            <a:r>
              <a:rPr lang="en-US" dirty="0" smtClean="0"/>
              <a:t> </a:t>
            </a:r>
            <a:r>
              <a:rPr lang="en-US" dirty="0" err="1" smtClean="0"/>
              <a:t>mentalnog</a:t>
            </a:r>
            <a:r>
              <a:rPr lang="en-US" dirty="0" smtClean="0"/>
              <a:t> </a:t>
            </a:r>
            <a:r>
              <a:rPr lang="en-US" dirty="0" err="1" smtClean="0"/>
              <a:t>zdravlja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rabili</a:t>
            </a:r>
            <a:r>
              <a:rPr lang="en-US" dirty="0" smtClean="0"/>
              <a:t> </a:t>
            </a:r>
            <a:r>
              <a:rPr lang="en-US" dirty="0" err="1" smtClean="0"/>
              <a:t>prilagođenu</a:t>
            </a:r>
            <a:r>
              <a:rPr lang="en-US" dirty="0" smtClean="0"/>
              <a:t> </a:t>
            </a:r>
            <a:r>
              <a:rPr lang="en-US" dirty="0" err="1" smtClean="0"/>
              <a:t>opremu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nastavni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, </a:t>
            </a:r>
            <a:r>
              <a:rPr lang="en-US" dirty="0" err="1" smtClean="0"/>
              <a:t>kojima</a:t>
            </a:r>
            <a:r>
              <a:rPr lang="en-US" dirty="0" smtClean="0"/>
              <a:t> je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prilagođena</a:t>
            </a:r>
            <a:r>
              <a:rPr lang="en-US" dirty="0" smtClean="0"/>
              <a:t> </a:t>
            </a:r>
            <a:r>
              <a:rPr lang="en-US" dirty="0" err="1" smtClean="0"/>
              <a:t>metodika</a:t>
            </a:r>
            <a:r>
              <a:rPr lang="en-US" dirty="0" smtClean="0"/>
              <a:t> </a:t>
            </a:r>
            <a:r>
              <a:rPr lang="en-US" dirty="0" err="1" smtClean="0"/>
              <a:t>nastave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ispitivanja</a:t>
            </a:r>
            <a:r>
              <a:rPr lang="en-US" dirty="0" smtClean="0"/>
              <a:t> </a:t>
            </a:r>
            <a:r>
              <a:rPr lang="en-US" dirty="0" err="1" smtClean="0"/>
              <a:t>tijekom</a:t>
            </a:r>
            <a:r>
              <a:rPr lang="en-US" dirty="0" smtClean="0"/>
              <a:t> </a:t>
            </a:r>
            <a:r>
              <a:rPr lang="en-US" dirty="0" err="1" smtClean="0"/>
              <a:t>školovanja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Zdravstveni</a:t>
            </a:r>
            <a:r>
              <a:rPr lang="en-US" dirty="0" smtClean="0"/>
              <a:t> </a:t>
            </a:r>
            <a:r>
              <a:rPr lang="en-US" dirty="0" err="1" smtClean="0"/>
              <a:t>problemi</a:t>
            </a:r>
            <a:r>
              <a:rPr lang="en-US" dirty="0" smtClean="0"/>
              <a:t> </a:t>
            </a:r>
            <a:r>
              <a:rPr lang="en-US" dirty="0" err="1" smtClean="0"/>
              <a:t>učenika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srca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krvožilnog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endParaRPr lang="en-US" dirty="0" smtClean="0"/>
          </a:p>
          <a:p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živčanog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endParaRPr lang="en-US" dirty="0" smtClean="0"/>
          </a:p>
          <a:p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probavnog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endParaRPr lang="en-US" dirty="0" smtClean="0"/>
          </a:p>
          <a:p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mokraćnog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endParaRPr lang="en-US" dirty="0" smtClean="0"/>
          </a:p>
          <a:p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dišnog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endParaRPr lang="en-US" dirty="0" smtClean="0"/>
          </a:p>
          <a:p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žlijezda</a:t>
            </a:r>
            <a:r>
              <a:rPr lang="en-US" dirty="0" smtClean="0"/>
              <a:t> s </a:t>
            </a:r>
            <a:r>
              <a:rPr lang="en-US" dirty="0" err="1" smtClean="0"/>
              <a:t>unutrašnjim</a:t>
            </a:r>
            <a:r>
              <a:rPr lang="en-US" dirty="0" smtClean="0"/>
              <a:t> </a:t>
            </a:r>
            <a:r>
              <a:rPr lang="en-US" dirty="0" err="1" smtClean="0"/>
              <a:t>lučenjem</a:t>
            </a:r>
            <a:r>
              <a:rPr lang="en-US" dirty="0" smtClean="0"/>
              <a:t> (</a:t>
            </a:r>
            <a:r>
              <a:rPr lang="en-US" dirty="0" err="1" smtClean="0"/>
              <a:t>srčane</a:t>
            </a:r>
            <a:r>
              <a:rPr lang="en-US" dirty="0" smtClean="0"/>
              <a:t> </a:t>
            </a:r>
            <a:r>
              <a:rPr lang="en-US" dirty="0" err="1" smtClean="0"/>
              <a:t>bolesti</a:t>
            </a:r>
            <a:r>
              <a:rPr lang="en-US" dirty="0" smtClean="0"/>
              <a:t>, </a:t>
            </a:r>
            <a:r>
              <a:rPr lang="en-US" dirty="0" err="1" smtClean="0"/>
              <a:t>leukemija</a:t>
            </a:r>
            <a:r>
              <a:rPr lang="en-US" dirty="0" smtClean="0"/>
              <a:t>, </a:t>
            </a:r>
            <a:r>
              <a:rPr lang="en-US" dirty="0" err="1" smtClean="0"/>
              <a:t>tumori</a:t>
            </a:r>
            <a:r>
              <a:rPr lang="en-US" dirty="0" smtClean="0"/>
              <a:t>, hepatitis, </a:t>
            </a:r>
            <a:r>
              <a:rPr lang="en-US" dirty="0" err="1" smtClean="0"/>
              <a:t>tuberkuloza</a:t>
            </a:r>
            <a:r>
              <a:rPr lang="en-US" dirty="0" smtClean="0"/>
              <a:t>, </a:t>
            </a:r>
            <a:r>
              <a:rPr lang="en-US" dirty="0" err="1" smtClean="0"/>
              <a:t>astma</a:t>
            </a:r>
            <a:r>
              <a:rPr lang="en-US" dirty="0" smtClean="0"/>
              <a:t>, </a:t>
            </a:r>
            <a:r>
              <a:rPr lang="en-US" dirty="0" err="1" smtClean="0"/>
              <a:t>alergije</a:t>
            </a:r>
            <a:r>
              <a:rPr lang="en-US" dirty="0" smtClean="0"/>
              <a:t>, </a:t>
            </a:r>
            <a:r>
              <a:rPr lang="en-US" dirty="0" err="1" smtClean="0"/>
              <a:t>dijabetes</a:t>
            </a:r>
            <a:r>
              <a:rPr lang="en-US" dirty="0" smtClean="0"/>
              <a:t>, </a:t>
            </a:r>
            <a:r>
              <a:rPr lang="en-US" dirty="0" err="1" smtClean="0"/>
              <a:t>epilepsija</a:t>
            </a:r>
            <a:r>
              <a:rPr lang="en-US" dirty="0" smtClean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5570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Prilagodbe</a:t>
            </a:r>
            <a:r>
              <a:rPr lang="en-US" dirty="0" smtClean="0"/>
              <a:t> </a:t>
            </a:r>
            <a:r>
              <a:rPr lang="en-US" dirty="0" err="1" smtClean="0"/>
              <a:t>ispitne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uključuju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Izdvojen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endParaRPr lang="en-US" dirty="0" smtClean="0"/>
          </a:p>
          <a:p>
            <a:r>
              <a:rPr lang="en-US" dirty="0" err="1" smtClean="0"/>
              <a:t>Prilagođena</a:t>
            </a:r>
            <a:r>
              <a:rPr lang="en-US" dirty="0" smtClean="0"/>
              <a:t>/</a:t>
            </a:r>
            <a:r>
              <a:rPr lang="en-US" dirty="0" err="1" smtClean="0"/>
              <a:t>posebna</a:t>
            </a:r>
            <a:r>
              <a:rPr lang="en-US" dirty="0" smtClean="0"/>
              <a:t> </a:t>
            </a:r>
            <a:r>
              <a:rPr lang="en-US" dirty="0" err="1" smtClean="0"/>
              <a:t>oprema</a:t>
            </a:r>
            <a:r>
              <a:rPr lang="en-US" dirty="0" smtClean="0"/>
              <a:t> (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računalo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Prilagođen</a:t>
            </a:r>
            <a:r>
              <a:rPr lang="en-US" dirty="0" smtClean="0"/>
              <a:t> </a:t>
            </a:r>
            <a:r>
              <a:rPr lang="en-US" dirty="0" err="1" smtClean="0"/>
              <a:t>ispitni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(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veći</a:t>
            </a:r>
            <a:r>
              <a:rPr lang="en-US" dirty="0" smtClean="0"/>
              <a:t> font, </a:t>
            </a:r>
            <a:r>
              <a:rPr lang="en-US" dirty="0" err="1" smtClean="0"/>
              <a:t>odgovarajući</a:t>
            </a:r>
            <a:r>
              <a:rPr lang="en-US" dirty="0" smtClean="0"/>
              <a:t> </a:t>
            </a:r>
            <a:r>
              <a:rPr lang="en-US" dirty="0" err="1" smtClean="0"/>
              <a:t>prijelom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Pomoć</a:t>
            </a:r>
            <a:r>
              <a:rPr lang="en-US" dirty="0" smtClean="0"/>
              <a:t> </a:t>
            </a:r>
            <a:r>
              <a:rPr lang="en-US" dirty="0" err="1" smtClean="0"/>
              <a:t>osobnog</a:t>
            </a:r>
            <a:r>
              <a:rPr lang="en-US" dirty="0" smtClean="0"/>
              <a:t> </a:t>
            </a:r>
            <a:r>
              <a:rPr lang="en-US" dirty="0" err="1" smtClean="0"/>
              <a:t>pomagača</a:t>
            </a:r>
            <a:endParaRPr lang="en-US" dirty="0" smtClean="0"/>
          </a:p>
          <a:p>
            <a:r>
              <a:rPr lang="en-US" dirty="0" err="1" smtClean="0"/>
              <a:t>Produljeno</a:t>
            </a:r>
            <a:r>
              <a:rPr lang="en-US" dirty="0" smtClean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polaganje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 (25, 50 </a:t>
            </a:r>
            <a:r>
              <a:rPr lang="en-US" dirty="0" err="1" smtClean="0"/>
              <a:t>ili</a:t>
            </a:r>
            <a:r>
              <a:rPr lang="en-US" dirty="0" smtClean="0"/>
              <a:t> 100 % od </a:t>
            </a:r>
            <a:r>
              <a:rPr lang="en-US" dirty="0" err="1" smtClean="0"/>
              <a:t>vremena</a:t>
            </a:r>
            <a:r>
              <a:rPr lang="en-US" dirty="0" smtClean="0"/>
              <a:t> </a:t>
            </a:r>
            <a:r>
              <a:rPr lang="en-US" dirty="0" err="1" smtClean="0"/>
              <a:t>trajanja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zahtjeva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PIT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1981200"/>
            <a:ext cx="6196405" cy="37418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* </a:t>
            </a:r>
            <a:r>
              <a:rPr lang="en-US" dirty="0" err="1" smtClean="0"/>
              <a:t>Razlog</a:t>
            </a:r>
            <a:r>
              <a:rPr lang="en-US" dirty="0" smtClean="0"/>
              <a:t> </a:t>
            </a:r>
            <a:r>
              <a:rPr lang="en-US" dirty="0" err="1" smtClean="0"/>
              <a:t>traženja</a:t>
            </a:r>
            <a:r>
              <a:rPr lang="en-US" dirty="0" smtClean="0"/>
              <a:t> </a:t>
            </a:r>
            <a:r>
              <a:rPr lang="en-US" dirty="0" err="1" smtClean="0"/>
              <a:t>prilagodbe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 </a:t>
            </a:r>
            <a:r>
              <a:rPr lang="en-US" dirty="0" err="1" smtClean="0"/>
              <a:t>Priložena</a:t>
            </a:r>
            <a:r>
              <a:rPr lang="en-US" dirty="0" smtClean="0"/>
              <a:t> </a:t>
            </a:r>
            <a:r>
              <a:rPr lang="en-US" dirty="0" err="1" smtClean="0"/>
              <a:t>dokumentacija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medicinska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psihološka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pedagoška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defektološka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Rješenje</a:t>
            </a:r>
            <a:r>
              <a:rPr lang="en-US" dirty="0" smtClean="0"/>
              <a:t> o </a:t>
            </a:r>
            <a:r>
              <a:rPr lang="en-US" dirty="0" err="1" smtClean="0"/>
              <a:t>primjerenom</a:t>
            </a:r>
            <a:r>
              <a:rPr lang="en-US" dirty="0" smtClean="0"/>
              <a:t>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školovanja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Nalaz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mišljenje</a:t>
            </a:r>
            <a:r>
              <a:rPr lang="en-US" dirty="0" smtClean="0"/>
              <a:t> o </a:t>
            </a:r>
            <a:r>
              <a:rPr lang="en-US" dirty="0" err="1" smtClean="0"/>
              <a:t>vrsti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stupnju</a:t>
            </a:r>
            <a:r>
              <a:rPr lang="en-US" dirty="0" smtClean="0"/>
              <a:t> </a:t>
            </a:r>
            <a:r>
              <a:rPr lang="en-US" dirty="0" err="1" smtClean="0"/>
              <a:t>teškoće</a:t>
            </a:r>
            <a:r>
              <a:rPr lang="en-US" dirty="0" smtClean="0"/>
              <a:t> u </a:t>
            </a:r>
            <a:r>
              <a:rPr lang="en-US" dirty="0" err="1" smtClean="0"/>
              <a:t>razvoju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mišljenje</a:t>
            </a:r>
            <a:r>
              <a:rPr lang="en-US" dirty="0" smtClean="0"/>
              <a:t> </a:t>
            </a:r>
            <a:r>
              <a:rPr lang="en-US" dirty="0" err="1" smtClean="0"/>
              <a:t>službe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profesionalnu</a:t>
            </a:r>
            <a:r>
              <a:rPr lang="en-US" dirty="0" smtClean="0"/>
              <a:t> </a:t>
            </a:r>
            <a:r>
              <a:rPr lang="en-US" dirty="0" err="1" smtClean="0"/>
              <a:t>orijentaciju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mišljenje</a:t>
            </a:r>
            <a:r>
              <a:rPr lang="en-US" dirty="0" smtClean="0"/>
              <a:t> </a:t>
            </a:r>
            <a:r>
              <a:rPr lang="en-US" dirty="0" err="1" smtClean="0"/>
              <a:t>stručnog</a:t>
            </a:r>
            <a:r>
              <a:rPr lang="en-US" dirty="0" smtClean="0"/>
              <a:t> </a:t>
            </a:r>
            <a:r>
              <a:rPr lang="en-US" dirty="0" err="1" smtClean="0"/>
              <a:t>tima</a:t>
            </a:r>
            <a:r>
              <a:rPr lang="en-US" dirty="0" smtClean="0"/>
              <a:t> </a:t>
            </a:r>
            <a:r>
              <a:rPr lang="en-US" dirty="0" err="1" smtClean="0"/>
              <a:t>škole</a:t>
            </a:r>
            <a:r>
              <a:rPr lang="en-US" dirty="0" smtClean="0"/>
              <a:t> o </a:t>
            </a:r>
            <a:r>
              <a:rPr lang="en-US" dirty="0" err="1" smtClean="0"/>
              <a:t>posebnim</a:t>
            </a:r>
            <a:r>
              <a:rPr lang="en-US" dirty="0" smtClean="0"/>
              <a:t> </a:t>
            </a:r>
            <a:r>
              <a:rPr lang="en-US" dirty="0" err="1" smtClean="0"/>
              <a:t>odgojno-obrazovnim</a:t>
            </a:r>
            <a:r>
              <a:rPr lang="en-US" dirty="0" smtClean="0"/>
              <a:t> </a:t>
            </a:r>
            <a:r>
              <a:rPr lang="en-US" dirty="0" err="1" smtClean="0"/>
              <a:t>potrebama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* </a:t>
            </a:r>
            <a:r>
              <a:rPr lang="en-US" dirty="0" err="1" smtClean="0"/>
              <a:t>Prilagodbe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je </a:t>
            </a:r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imao</a:t>
            </a:r>
            <a:r>
              <a:rPr lang="en-US" dirty="0" smtClean="0"/>
              <a:t> </a:t>
            </a:r>
            <a:r>
              <a:rPr lang="en-US" dirty="0" err="1" smtClean="0"/>
              <a:t>tijekom</a:t>
            </a:r>
            <a:r>
              <a:rPr lang="en-US" dirty="0" smtClean="0"/>
              <a:t> </a:t>
            </a:r>
            <a:r>
              <a:rPr lang="en-US" dirty="0" err="1" smtClean="0"/>
              <a:t>školovanja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 </a:t>
            </a:r>
            <a:r>
              <a:rPr lang="en-US" dirty="0" err="1" smtClean="0"/>
              <a:t>Prijedlog</a:t>
            </a:r>
            <a:r>
              <a:rPr lang="en-US" dirty="0" smtClean="0"/>
              <a:t> </a:t>
            </a:r>
            <a:r>
              <a:rPr lang="en-US" dirty="0" err="1" smtClean="0"/>
              <a:t>prilagodbe</a:t>
            </a:r>
            <a:r>
              <a:rPr lang="en-US" dirty="0" smtClean="0"/>
              <a:t> </a:t>
            </a:r>
            <a:r>
              <a:rPr lang="en-US" dirty="0" err="1" smtClean="0"/>
              <a:t>ispitne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2600" y="-76200"/>
            <a:ext cx="5667375" cy="721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2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548465"/>
          </a:xfrm>
        </p:spPr>
        <p:txBody>
          <a:bodyPr>
            <a:noAutofit/>
          </a:bodyPr>
          <a:lstStyle/>
          <a:p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informacije</a:t>
            </a:r>
            <a:r>
              <a:rPr lang="en-US" sz="2400" dirty="0"/>
              <a:t> o </a:t>
            </a:r>
            <a:r>
              <a:rPr lang="en-US" sz="2400" dirty="0" err="1"/>
              <a:t>ispitima</a:t>
            </a:r>
            <a:r>
              <a:rPr lang="en-US" sz="2400" dirty="0"/>
              <a:t> </a:t>
            </a:r>
            <a:r>
              <a:rPr lang="en-US" sz="2400" dirty="0" err="1"/>
              <a:t>državne</a:t>
            </a:r>
            <a:r>
              <a:rPr lang="en-US" sz="2400" dirty="0"/>
              <a:t> mature </a:t>
            </a:r>
            <a:r>
              <a:rPr lang="en-US" sz="2400" dirty="0" err="1"/>
              <a:t>učenici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dobiti</a:t>
            </a:r>
            <a:r>
              <a:rPr lang="en-US" sz="2400" dirty="0"/>
              <a:t> od </a:t>
            </a:r>
            <a:r>
              <a:rPr lang="en-US" sz="2400" b="1" dirty="0" err="1"/>
              <a:t>ispitnoga</a:t>
            </a:r>
            <a:r>
              <a:rPr lang="en-US" sz="2400" b="1" dirty="0"/>
              <a:t> </a:t>
            </a:r>
            <a:r>
              <a:rPr lang="en-US" sz="2400" b="1" dirty="0" err="1"/>
              <a:t>koordinatora</a:t>
            </a:r>
            <a:r>
              <a:rPr lang="en-US" sz="2400" dirty="0"/>
              <a:t> u </a:t>
            </a:r>
            <a:r>
              <a:rPr lang="en-US" sz="2400" dirty="0" err="1"/>
              <a:t>svojoj</a:t>
            </a:r>
            <a:r>
              <a:rPr lang="en-US" sz="2400" dirty="0"/>
              <a:t> </a:t>
            </a:r>
            <a:r>
              <a:rPr lang="en-US" sz="2400" dirty="0" err="1"/>
              <a:t>školi</a:t>
            </a:r>
            <a:r>
              <a:rPr lang="en-US" sz="2400" dirty="0"/>
              <a:t>, a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dodatne</a:t>
            </a:r>
            <a:r>
              <a:rPr lang="en-US" sz="2400" dirty="0"/>
              <a:t> </a:t>
            </a:r>
            <a:r>
              <a:rPr lang="en-US" sz="2400" dirty="0" err="1"/>
              <a:t>informacije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kontaktirati</a:t>
            </a:r>
            <a:r>
              <a:rPr lang="en-US" sz="2400" dirty="0"/>
              <a:t> </a:t>
            </a:r>
            <a:r>
              <a:rPr lang="en-US" sz="2400" b="1" dirty="0"/>
              <a:t>Info </a:t>
            </a:r>
            <a:r>
              <a:rPr lang="en-US" sz="2400" b="1" dirty="0" err="1"/>
              <a:t>centar</a:t>
            </a:r>
            <a:r>
              <a:rPr lang="en-US" sz="2400" b="1" dirty="0"/>
              <a:t> </a:t>
            </a:r>
            <a:r>
              <a:rPr lang="en-US" sz="2400" b="1" dirty="0" smtClean="0"/>
              <a:t>NCVVO</a:t>
            </a:r>
            <a:r>
              <a:rPr lang="en-US" sz="2400" dirty="0" smtClean="0"/>
              <a:t>-a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/>
              <a:t>broj</a:t>
            </a:r>
            <a:r>
              <a:rPr lang="en-US" sz="2400" dirty="0"/>
              <a:t> </a:t>
            </a:r>
            <a:r>
              <a:rPr lang="en-US" sz="2400" dirty="0" err="1"/>
              <a:t>telefona</a:t>
            </a:r>
            <a:r>
              <a:rPr lang="en-US" sz="2400" dirty="0"/>
              <a:t> 01/4501 899 </a:t>
            </a:r>
            <a:r>
              <a:rPr lang="en-US" sz="2400" dirty="0" err="1"/>
              <a:t>ili</a:t>
            </a:r>
            <a:r>
              <a:rPr lang="en-US" sz="2400" dirty="0"/>
              <a:t> e-</a:t>
            </a:r>
            <a:r>
              <a:rPr lang="en-US" sz="2400" dirty="0" err="1"/>
              <a:t>poštom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adresu</a:t>
            </a:r>
            <a:r>
              <a:rPr lang="en-US" sz="2400" dirty="0"/>
              <a:t> info.centar@ncvvo.hr.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572000"/>
            <a:ext cx="5712179" cy="68862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Informacije</a:t>
            </a:r>
            <a:r>
              <a:rPr lang="en-US" b="1" dirty="0" smtClean="0"/>
              <a:t> o </a:t>
            </a:r>
            <a:r>
              <a:rPr lang="en-US" b="1" dirty="0" err="1" smtClean="0"/>
              <a:t>državnoj</a:t>
            </a:r>
            <a:r>
              <a:rPr lang="en-US" b="1" dirty="0" smtClean="0"/>
              <a:t> </a:t>
            </a:r>
            <a:r>
              <a:rPr lang="en-US" b="1" dirty="0" err="1" smtClean="0"/>
              <a:t>maturi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Nacionalni</a:t>
            </a:r>
            <a:r>
              <a:rPr lang="en-US" dirty="0" smtClean="0"/>
              <a:t>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vanjsko</a:t>
            </a:r>
            <a:r>
              <a:rPr lang="en-US" dirty="0"/>
              <a:t> </a:t>
            </a:r>
            <a:r>
              <a:rPr lang="en-US" dirty="0" err="1"/>
              <a:t>vrednovanje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 </a:t>
            </a:r>
            <a:r>
              <a:rPr lang="en-US" u="sng" dirty="0">
                <a:hlinkClick r:id="rId2"/>
              </a:rPr>
              <a:t>www.ncvvo.hr</a:t>
            </a:r>
            <a:r>
              <a:rPr lang="en-US" dirty="0"/>
              <a:t> </a:t>
            </a:r>
          </a:p>
          <a:p>
            <a:r>
              <a:rPr lang="en-US" dirty="0" err="1" smtClean="0"/>
              <a:t>Nacionalni</a:t>
            </a:r>
            <a:r>
              <a:rPr lang="en-US" dirty="0" smtClean="0"/>
              <a:t> </a:t>
            </a:r>
            <a:r>
              <a:rPr lang="en-US" dirty="0" err="1"/>
              <a:t>informacijski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prijave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učilišta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www.postani-student.hr</a:t>
            </a:r>
            <a:r>
              <a:rPr lang="en-US" dirty="0"/>
              <a:t> </a:t>
            </a:r>
          </a:p>
          <a:p>
            <a:r>
              <a:rPr lang="en-US" dirty="0" err="1" smtClean="0"/>
              <a:t>Upisi</a:t>
            </a:r>
            <a:r>
              <a:rPr lang="en-US" dirty="0" smtClean="0"/>
              <a:t> </a:t>
            </a:r>
            <a:r>
              <a:rPr lang="en-US" dirty="0" err="1"/>
              <a:t>studijskih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 </a:t>
            </a:r>
            <a:r>
              <a:rPr lang="en-US" u="sng" dirty="0">
                <a:hlinkClick r:id="rId4"/>
              </a:rPr>
              <a:t>www.studij.hr</a:t>
            </a:r>
            <a:endParaRPr lang="en-US" dirty="0"/>
          </a:p>
          <a:p>
            <a:r>
              <a:rPr lang="en-US" dirty="0" smtClean="0"/>
              <a:t>Na </a:t>
            </a:r>
            <a:r>
              <a:rPr lang="en-US" dirty="0" err="1" smtClean="0"/>
              <a:t>mrežnim</a:t>
            </a:r>
            <a:r>
              <a:rPr lang="en-US" dirty="0" smtClean="0"/>
              <a:t> </a:t>
            </a:r>
            <a:r>
              <a:rPr lang="en-US" dirty="0" err="1" smtClean="0"/>
              <a:t>stranicama</a:t>
            </a:r>
            <a:r>
              <a:rPr lang="en-US" dirty="0"/>
              <a:t> </a:t>
            </a:r>
            <a:r>
              <a:rPr lang="en-US" dirty="0" err="1" smtClean="0"/>
              <a:t>visokih</a:t>
            </a:r>
            <a:r>
              <a:rPr lang="en-US" dirty="0" smtClean="0"/>
              <a:t> </a:t>
            </a:r>
            <a:r>
              <a:rPr lang="en-US" dirty="0" err="1" smtClean="0"/>
              <a:t>učilišta</a:t>
            </a:r>
            <a:r>
              <a:rPr lang="en-US" dirty="0" smtClean="0"/>
              <a:t> </a:t>
            </a:r>
          </a:p>
          <a:p>
            <a:r>
              <a:rPr lang="en-US" dirty="0" smtClean="0"/>
              <a:t>Na </a:t>
            </a:r>
            <a:r>
              <a:rPr lang="en-US" dirty="0" err="1"/>
              <a:t>mrežnim</a:t>
            </a:r>
            <a:r>
              <a:rPr lang="en-US" dirty="0"/>
              <a:t> </a:t>
            </a:r>
            <a:r>
              <a:rPr lang="en-US" dirty="0" err="1"/>
              <a:t>stranicama</a:t>
            </a:r>
            <a:r>
              <a:rPr lang="en-US" dirty="0"/>
              <a:t> </a:t>
            </a:r>
            <a:r>
              <a:rPr lang="en-US" dirty="0" err="1"/>
              <a:t>Ministarstva</a:t>
            </a:r>
            <a:r>
              <a:rPr lang="en-US" dirty="0"/>
              <a:t> </a:t>
            </a:r>
            <a:r>
              <a:rPr lang="en-US" dirty="0" err="1"/>
              <a:t>znanosti</a:t>
            </a:r>
            <a:r>
              <a:rPr lang="en-US" dirty="0"/>
              <a:t>,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športa</a:t>
            </a:r>
            <a:r>
              <a:rPr lang="en-US" dirty="0"/>
              <a:t>: </a:t>
            </a:r>
            <a:r>
              <a:rPr lang="en-US" u="sng" dirty="0">
                <a:hlinkClick r:id="rId5"/>
              </a:rPr>
              <a:t>http://www.mzos.hr</a:t>
            </a:r>
            <a:r>
              <a:rPr lang="en-US" u="sng" dirty="0" smtClean="0">
                <a:hlinkClick r:id="rId5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Bitni</a:t>
            </a:r>
            <a:r>
              <a:rPr lang="en-US" dirty="0" smtClean="0"/>
              <a:t> </a:t>
            </a:r>
            <a:r>
              <a:rPr lang="en-US" dirty="0" err="1" smtClean="0"/>
              <a:t>dokumenti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Pravilnik</a:t>
            </a:r>
            <a:r>
              <a:rPr lang="en-US" i="1" dirty="0" smtClean="0"/>
              <a:t> o </a:t>
            </a:r>
            <a:r>
              <a:rPr lang="en-US" i="1" dirty="0" err="1" smtClean="0"/>
              <a:t>polaganju</a:t>
            </a:r>
            <a:r>
              <a:rPr lang="en-US" i="1" dirty="0" smtClean="0"/>
              <a:t> </a:t>
            </a:r>
            <a:r>
              <a:rPr lang="en-US" i="1" dirty="0" err="1" smtClean="0"/>
              <a:t>državne</a:t>
            </a:r>
            <a:r>
              <a:rPr lang="en-US" i="1" dirty="0" smtClean="0"/>
              <a:t> mature</a:t>
            </a:r>
          </a:p>
          <a:p>
            <a:r>
              <a:rPr lang="en-US" i="1" dirty="0" err="1"/>
              <a:t>Priručnik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učenike</a:t>
            </a:r>
            <a:r>
              <a:rPr lang="en-US" i="1" dirty="0"/>
              <a:t>!</a:t>
            </a:r>
          </a:p>
          <a:p>
            <a:r>
              <a:rPr lang="en-US" i="1" dirty="0" err="1" smtClean="0"/>
              <a:t>Upute</a:t>
            </a:r>
            <a:r>
              <a:rPr lang="en-US" i="1" dirty="0" smtClean="0"/>
              <a:t> </a:t>
            </a:r>
            <a:r>
              <a:rPr lang="en-US" i="1" dirty="0" err="1" smtClean="0"/>
              <a:t>za</a:t>
            </a:r>
            <a:r>
              <a:rPr lang="en-US" i="1" dirty="0" smtClean="0"/>
              <a:t> </a:t>
            </a:r>
            <a:r>
              <a:rPr lang="en-US" i="1" dirty="0" err="1" smtClean="0"/>
              <a:t>prilagodbu</a:t>
            </a:r>
            <a:r>
              <a:rPr lang="en-US" i="1" dirty="0" smtClean="0"/>
              <a:t> </a:t>
            </a:r>
            <a:r>
              <a:rPr lang="en-US" i="1" dirty="0" err="1" smtClean="0"/>
              <a:t>ispitne</a:t>
            </a:r>
            <a:r>
              <a:rPr lang="en-US" i="1" dirty="0" smtClean="0"/>
              <a:t> </a:t>
            </a:r>
            <a:r>
              <a:rPr lang="en-US" i="1" dirty="0" err="1" smtClean="0"/>
              <a:t>tehnologije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82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pozornosti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Tko</a:t>
            </a:r>
            <a:r>
              <a:rPr lang="en-US" dirty="0" smtClean="0"/>
              <a:t> </a:t>
            </a:r>
            <a:r>
              <a:rPr lang="en-US" dirty="0" err="1" smtClean="0"/>
              <a:t>polaže</a:t>
            </a:r>
            <a:r>
              <a:rPr lang="en-US" dirty="0" smtClean="0"/>
              <a:t> </a:t>
            </a:r>
            <a:r>
              <a:rPr lang="en-US" dirty="0" err="1" smtClean="0"/>
              <a:t>državnu</a:t>
            </a:r>
            <a:r>
              <a:rPr lang="en-US" dirty="0" smtClean="0"/>
              <a:t> </a:t>
            </a:r>
            <a:r>
              <a:rPr lang="en-US" dirty="0" err="1" smtClean="0"/>
              <a:t>maturu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b="1" dirty="0" err="1"/>
              <a:t>gimnazijskih</a:t>
            </a:r>
            <a:r>
              <a:rPr lang="en-US" b="1" dirty="0"/>
              <a:t> </a:t>
            </a:r>
            <a:r>
              <a:rPr lang="en-US" b="1" dirty="0" err="1"/>
              <a:t>programa</a:t>
            </a:r>
            <a:r>
              <a:rPr lang="en-US" b="1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 </a:t>
            </a:r>
            <a:r>
              <a:rPr lang="en-US" dirty="0" err="1"/>
              <a:t>polaganjem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mature </a:t>
            </a:r>
            <a:r>
              <a:rPr lang="en-US" dirty="0" err="1" smtClean="0"/>
              <a:t>završavaju</a:t>
            </a:r>
            <a:r>
              <a:rPr lang="en-US" dirty="0"/>
              <a:t> </a:t>
            </a:r>
            <a:r>
              <a:rPr lang="en-US" dirty="0" err="1" smtClean="0"/>
              <a:t>srednje</a:t>
            </a:r>
            <a:r>
              <a:rPr lang="en-US" dirty="0" smtClean="0"/>
              <a:t> </a:t>
            </a:r>
            <a:r>
              <a:rPr lang="en-US" dirty="0" err="1" smtClean="0"/>
              <a:t>obrazovanje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b="1" dirty="0" err="1"/>
              <a:t>strukovnih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umjetničkih</a:t>
            </a:r>
            <a:r>
              <a:rPr lang="en-US" b="1" dirty="0"/>
              <a:t> </a:t>
            </a:r>
            <a:r>
              <a:rPr lang="en-US" b="1" dirty="0" err="1"/>
              <a:t>programa</a:t>
            </a:r>
            <a:r>
              <a:rPr lang="en-US" b="1" dirty="0"/>
              <a:t> </a:t>
            </a:r>
            <a:r>
              <a:rPr lang="en-US" dirty="0" err="1"/>
              <a:t>obrazovanja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traju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 smtClean="0"/>
              <a:t>godine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završavaju</a:t>
            </a:r>
            <a:r>
              <a:rPr lang="en-US" dirty="0"/>
              <a:t> </a:t>
            </a:r>
            <a:r>
              <a:rPr lang="en-US" dirty="0" err="1"/>
              <a:t>izradom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obranom</a:t>
            </a:r>
            <a:r>
              <a:rPr lang="en-US" dirty="0"/>
              <a:t> </a:t>
            </a:r>
            <a:r>
              <a:rPr lang="en-US" dirty="0" err="1"/>
              <a:t>završnoga</a:t>
            </a:r>
            <a:r>
              <a:rPr lang="en-US" dirty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, a </a:t>
            </a:r>
            <a:r>
              <a:rPr lang="en-US" dirty="0" err="1" smtClean="0"/>
              <a:t>žele</a:t>
            </a:r>
            <a:r>
              <a:rPr lang="en-US" dirty="0" smtClean="0"/>
              <a:t> </a:t>
            </a:r>
            <a:r>
              <a:rPr lang="en-US" dirty="0" err="1"/>
              <a:t>nastaviti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visokoškolskoj</a:t>
            </a:r>
            <a:r>
              <a:rPr lang="en-US" dirty="0"/>
              <a:t> </a:t>
            </a:r>
            <a:r>
              <a:rPr lang="en-US" dirty="0" err="1" smtClean="0"/>
              <a:t>razini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GillSansMTPro-Bold"/>
              </a:rPr>
              <a:t>Cilj</a:t>
            </a:r>
            <a:r>
              <a:rPr lang="en-US" b="1" dirty="0">
                <a:latin typeface="GillSansMTPro-Bold"/>
              </a:rPr>
              <a:t> </a:t>
            </a:r>
            <a:r>
              <a:rPr lang="en-US" b="1" dirty="0" err="1">
                <a:latin typeface="GillSansMTPro-Bold"/>
              </a:rPr>
              <a:t>državne</a:t>
            </a:r>
            <a:r>
              <a:rPr lang="en-US" b="1" dirty="0">
                <a:latin typeface="GillSansMTPro-Bold"/>
              </a:rPr>
              <a:t> mature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provjera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vrjednovanje</a:t>
            </a:r>
            <a:r>
              <a:rPr lang="en-US" dirty="0"/>
              <a:t> </a:t>
            </a:r>
            <a:r>
              <a:rPr lang="en-US" dirty="0" err="1"/>
              <a:t>postignutih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stečenih</a:t>
            </a:r>
            <a:r>
              <a:rPr lang="en-US" dirty="0"/>
              <a:t> </a:t>
            </a:r>
            <a:r>
              <a:rPr lang="en-US" dirty="0" err="1" smtClean="0"/>
              <a:t>obrazovanjem</a:t>
            </a:r>
            <a:r>
              <a:rPr lang="en-US" dirty="0"/>
              <a:t> </a:t>
            </a:r>
            <a:r>
              <a:rPr lang="pl-PL" dirty="0" smtClean="0"/>
              <a:t>prema </a:t>
            </a:r>
            <a:r>
              <a:rPr lang="pl-PL" dirty="0"/>
              <a:t>propisanim općeobrazovnim nastavnim planovima i </a:t>
            </a:r>
            <a:r>
              <a:rPr lang="pl-PL" dirty="0" smtClean="0"/>
              <a:t>programima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Tko</a:t>
            </a:r>
            <a:r>
              <a:rPr lang="en-US" dirty="0" smtClean="0"/>
              <a:t> </a:t>
            </a:r>
            <a:r>
              <a:rPr lang="en-US" dirty="0" err="1" smtClean="0"/>
              <a:t>organizira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provodi</a:t>
            </a:r>
            <a:r>
              <a:rPr lang="en-US" dirty="0" smtClean="0"/>
              <a:t> </a:t>
            </a:r>
            <a:r>
              <a:rPr lang="en-US" dirty="0" err="1" smtClean="0"/>
              <a:t>državnu</a:t>
            </a:r>
            <a:r>
              <a:rPr lang="en-US" dirty="0" smtClean="0"/>
              <a:t> </a:t>
            </a:r>
            <a:r>
              <a:rPr lang="en-US" dirty="0" err="1" smtClean="0"/>
              <a:t>maturu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Nacionalni</a:t>
            </a:r>
            <a:r>
              <a:rPr lang="en-US" dirty="0" smtClean="0"/>
              <a:t>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vanjsko</a:t>
            </a:r>
            <a:r>
              <a:rPr lang="en-US" dirty="0"/>
              <a:t> </a:t>
            </a:r>
            <a:r>
              <a:rPr lang="en-US" dirty="0" err="1"/>
              <a:t>vrednovanje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(NCVVO</a:t>
            </a:r>
            <a:r>
              <a:rPr lang="en-US" dirty="0" smtClean="0"/>
              <a:t>) u </a:t>
            </a:r>
            <a:r>
              <a:rPr lang="en-US" dirty="0" err="1" smtClean="0"/>
              <a:t>suradnji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školama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ostalim</a:t>
            </a:r>
            <a:r>
              <a:rPr lang="en-US" dirty="0" smtClean="0"/>
              <a:t> </a:t>
            </a:r>
            <a:r>
              <a:rPr lang="en-US" dirty="0" err="1" smtClean="0"/>
              <a:t>javnim</a:t>
            </a:r>
            <a:r>
              <a:rPr lang="en-US" dirty="0" smtClean="0"/>
              <a:t> </a:t>
            </a:r>
            <a:r>
              <a:rPr lang="en-US" dirty="0" err="1" smtClean="0"/>
              <a:t>ustanovama</a:t>
            </a:r>
            <a:r>
              <a:rPr lang="en-US" dirty="0" smtClean="0"/>
              <a:t> </a:t>
            </a:r>
          </a:p>
          <a:p>
            <a:r>
              <a:rPr lang="en-US" dirty="0" err="1"/>
              <a:t>Sadržaj</a:t>
            </a:r>
            <a:r>
              <a:rPr lang="en-US" dirty="0"/>
              <a:t>, </a:t>
            </a:r>
            <a:r>
              <a:rPr lang="en-US" dirty="0" err="1"/>
              <a:t>uvjeti</a:t>
            </a:r>
            <a:r>
              <a:rPr lang="en-US" dirty="0"/>
              <a:t>,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polaganja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mature </a:t>
            </a:r>
            <a:r>
              <a:rPr lang="en-US" dirty="0" err="1"/>
              <a:t>propisani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i="1" dirty="0" err="1" smtClean="0"/>
              <a:t>Pravilnikom</a:t>
            </a:r>
            <a:r>
              <a:rPr lang="en-US" i="1" dirty="0" smtClean="0"/>
              <a:t> o </a:t>
            </a:r>
            <a:r>
              <a:rPr lang="it-IT" i="1" dirty="0" smtClean="0"/>
              <a:t>polaganju </a:t>
            </a:r>
            <a:r>
              <a:rPr lang="it-IT" i="1" dirty="0"/>
              <a:t>državne mature </a:t>
            </a:r>
            <a:r>
              <a:rPr lang="it-IT" dirty="0"/>
              <a:t>(Narodne novine, br. 97/08</a:t>
            </a:r>
            <a:r>
              <a:rPr lang="it-IT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ISPITI DRŽAVNE MATURE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općeobrazovnih</a:t>
            </a:r>
            <a:r>
              <a:rPr lang="en-US" dirty="0" smtClean="0"/>
              <a:t> </a:t>
            </a:r>
            <a:r>
              <a:rPr lang="en-US" dirty="0" err="1" smtClean="0"/>
              <a:t>predmeta</a:t>
            </a:r>
            <a:endParaRPr lang="en-US" dirty="0" smtClean="0"/>
          </a:p>
          <a:p>
            <a:r>
              <a:rPr lang="en-US" dirty="0" err="1" smtClean="0"/>
              <a:t>Državna</a:t>
            </a:r>
            <a:r>
              <a:rPr lang="en-US" dirty="0" smtClean="0"/>
              <a:t> </a:t>
            </a:r>
            <a:r>
              <a:rPr lang="en-US" dirty="0" err="1"/>
              <a:t>matura</a:t>
            </a:r>
            <a:r>
              <a:rPr lang="en-US" dirty="0"/>
              <a:t> </a:t>
            </a:r>
            <a:r>
              <a:rPr lang="en-US" dirty="0" err="1" smtClean="0"/>
              <a:t>sastoji</a:t>
            </a:r>
            <a:r>
              <a:rPr lang="en-US" dirty="0" smtClean="0"/>
              <a:t> se </a:t>
            </a:r>
            <a:r>
              <a:rPr lang="pl-PL" dirty="0" smtClean="0"/>
              <a:t>od </a:t>
            </a:r>
            <a:r>
              <a:rPr lang="pl-PL" b="1" dirty="0" smtClean="0"/>
              <a:t>obveznog </a:t>
            </a:r>
            <a:r>
              <a:rPr lang="pl-PL" b="1" dirty="0"/>
              <a:t>i </a:t>
            </a:r>
            <a:r>
              <a:rPr lang="pl-PL" b="1" dirty="0" smtClean="0"/>
              <a:t>izbornog dijela</a:t>
            </a:r>
            <a:r>
              <a:rPr lang="en-US" b="1" dirty="0" smtClean="0"/>
              <a:t> </a:t>
            </a:r>
            <a:r>
              <a:rPr lang="en-US" b="1" dirty="0" err="1" smtClean="0"/>
              <a:t>ispita</a:t>
            </a:r>
            <a:endParaRPr lang="en-US" b="1" dirty="0" smtClean="0"/>
          </a:p>
          <a:p>
            <a:r>
              <a:rPr lang="en-US" dirty="0" err="1" smtClean="0"/>
              <a:t>Ispitni</a:t>
            </a:r>
            <a:r>
              <a:rPr lang="en-US" dirty="0" smtClean="0"/>
              <a:t> </a:t>
            </a:r>
            <a:r>
              <a:rPr lang="en-US" dirty="0" err="1" smtClean="0"/>
              <a:t>sadržaji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provjere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ocjenjivanja</a:t>
            </a:r>
            <a:r>
              <a:rPr lang="en-US" dirty="0" smtClean="0"/>
              <a:t> </a:t>
            </a:r>
            <a:r>
              <a:rPr lang="en-US" dirty="0" err="1" smtClean="0"/>
              <a:t>uređuje</a:t>
            </a:r>
            <a:r>
              <a:rPr lang="en-US" dirty="0" smtClean="0"/>
              <a:t> se </a:t>
            </a:r>
            <a:r>
              <a:rPr lang="en-US" b="1" dirty="0" err="1" smtClean="0"/>
              <a:t>predmetnim</a:t>
            </a:r>
            <a:r>
              <a:rPr lang="en-US" b="1" dirty="0" smtClean="0"/>
              <a:t> </a:t>
            </a:r>
            <a:r>
              <a:rPr lang="en-US" b="1" dirty="0" err="1" smtClean="0"/>
              <a:t>ispitnim</a:t>
            </a:r>
            <a:r>
              <a:rPr lang="en-US" b="1" dirty="0" smtClean="0"/>
              <a:t> </a:t>
            </a:r>
            <a:r>
              <a:rPr lang="en-US" b="1" dirty="0" err="1" smtClean="0"/>
              <a:t>katalozima</a:t>
            </a:r>
            <a:r>
              <a:rPr lang="en-US" dirty="0" smtClean="0"/>
              <a:t> (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izrađeni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važećim</a:t>
            </a:r>
            <a:r>
              <a:rPr lang="en-US" dirty="0" smtClean="0"/>
              <a:t> </a:t>
            </a:r>
            <a:r>
              <a:rPr lang="en-US" dirty="0" err="1" smtClean="0"/>
              <a:t>nastavnim</a:t>
            </a:r>
            <a:r>
              <a:rPr lang="en-US" dirty="0" smtClean="0"/>
              <a:t> </a:t>
            </a:r>
            <a:r>
              <a:rPr lang="en-US" dirty="0" err="1" smtClean="0"/>
              <a:t>planovima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programima</a:t>
            </a:r>
            <a:r>
              <a:rPr lang="en-US" dirty="0" smtClean="0"/>
              <a:t>) (www.ncvvo.hr)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385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OBVEZNI DIO MATURE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Hrvatski</a:t>
            </a:r>
            <a:r>
              <a:rPr lang="en-US" b="1" dirty="0" smtClean="0"/>
              <a:t> </a:t>
            </a:r>
            <a:r>
              <a:rPr lang="en-US" b="1" dirty="0" err="1" smtClean="0"/>
              <a:t>jezik</a:t>
            </a:r>
            <a:r>
              <a:rPr lang="en-US" b="1" dirty="0" smtClean="0"/>
              <a:t>, </a:t>
            </a:r>
            <a:r>
              <a:rPr lang="en-US" b="1" dirty="0" err="1" smtClean="0"/>
              <a:t>Matematika</a:t>
            </a:r>
            <a:r>
              <a:rPr lang="en-US" b="1" dirty="0" smtClean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 smtClean="0"/>
              <a:t>strani</a:t>
            </a:r>
            <a:r>
              <a:rPr lang="en-US" b="1" dirty="0" smtClean="0"/>
              <a:t> </a:t>
            </a:r>
            <a:r>
              <a:rPr lang="en-US" b="1" dirty="0" err="1" smtClean="0"/>
              <a:t>jezik</a:t>
            </a:r>
            <a:endParaRPr lang="en-US" b="1" dirty="0"/>
          </a:p>
          <a:p>
            <a:r>
              <a:rPr lang="pl-PL" b="1" dirty="0" smtClean="0"/>
              <a:t>A </a:t>
            </a:r>
            <a:r>
              <a:rPr lang="pl-PL" b="1" dirty="0"/>
              <a:t>– </a:t>
            </a:r>
            <a:r>
              <a:rPr lang="pl-PL" b="1" dirty="0" smtClean="0"/>
              <a:t>viš</a:t>
            </a:r>
            <a:r>
              <a:rPr lang="en-US" b="1" dirty="0" smtClean="0"/>
              <a:t>a</a:t>
            </a:r>
            <a:r>
              <a:rPr lang="pl-PL" b="1" dirty="0" smtClean="0"/>
              <a:t> razin</a:t>
            </a:r>
            <a:r>
              <a:rPr lang="en-US" b="1" dirty="0" smtClean="0"/>
              <a:t>a</a:t>
            </a:r>
            <a:r>
              <a:rPr lang="pl-PL" b="1" dirty="0" smtClean="0"/>
              <a:t> </a:t>
            </a:r>
            <a:r>
              <a:rPr lang="pl-PL" b="1" dirty="0"/>
              <a:t>i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pl-PL" b="1" dirty="0" smtClean="0"/>
              <a:t>B </a:t>
            </a:r>
            <a:r>
              <a:rPr lang="pl-PL" b="1" dirty="0"/>
              <a:t>– </a:t>
            </a:r>
            <a:r>
              <a:rPr lang="pl-PL" b="1" dirty="0" smtClean="0"/>
              <a:t>osnovn</a:t>
            </a:r>
            <a:r>
              <a:rPr lang="en-US" b="1" dirty="0" smtClean="0"/>
              <a:t>a</a:t>
            </a:r>
            <a:r>
              <a:rPr lang="pl-PL" b="1" dirty="0" smtClean="0"/>
              <a:t> razin</a:t>
            </a:r>
            <a:r>
              <a:rPr lang="en-US" b="1" dirty="0" smtClean="0"/>
              <a:t>a</a:t>
            </a:r>
            <a:endParaRPr lang="en-US" b="1" dirty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en-US" dirty="0" smtClean="0"/>
              <a:t> </a:t>
            </a:r>
            <a:r>
              <a:rPr lang="en-US" dirty="0" err="1" smtClean="0"/>
              <a:t>razine</a:t>
            </a:r>
            <a:r>
              <a:rPr lang="en-US" dirty="0" smtClean="0"/>
              <a:t> </a:t>
            </a:r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</a:t>
            </a:r>
            <a:r>
              <a:rPr lang="en-US" dirty="0" err="1" smtClean="0"/>
              <a:t>opredijeliti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zahtjevu</a:t>
            </a:r>
            <a:r>
              <a:rPr lang="en-US" dirty="0" smtClean="0"/>
              <a:t> </a:t>
            </a:r>
            <a:r>
              <a:rPr lang="en-US" dirty="0" err="1" smtClean="0"/>
              <a:t>studijskog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Kao </a:t>
            </a:r>
            <a:r>
              <a:rPr lang="en-US" dirty="0" err="1"/>
              <a:t>ispit</a:t>
            </a:r>
            <a:r>
              <a:rPr lang="en-US" dirty="0"/>
              <a:t> </a:t>
            </a:r>
            <a:r>
              <a:rPr lang="en-US" dirty="0" err="1"/>
              <a:t>obveznog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 mature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polagati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 </a:t>
            </a:r>
            <a:r>
              <a:rPr lang="en-US" dirty="0" err="1"/>
              <a:t>jezik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je </a:t>
            </a:r>
            <a:r>
              <a:rPr lang="en-US" dirty="0" err="1"/>
              <a:t>učenik</a:t>
            </a:r>
            <a:r>
              <a:rPr lang="en-US" dirty="0"/>
              <a:t> u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školske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bio </a:t>
            </a:r>
            <a:r>
              <a:rPr lang="en-US" dirty="0" err="1"/>
              <a:t>pozitivno</a:t>
            </a:r>
            <a:r>
              <a:rPr lang="en-US" dirty="0"/>
              <a:t> </a:t>
            </a:r>
            <a:r>
              <a:rPr lang="en-US" dirty="0" err="1"/>
              <a:t>ocijenjen</a:t>
            </a:r>
            <a:r>
              <a:rPr lang="en-US" dirty="0"/>
              <a:t>, a </a:t>
            </a:r>
            <a:r>
              <a:rPr lang="en-US" dirty="0" err="1"/>
              <a:t>sadržaj</a:t>
            </a:r>
            <a:r>
              <a:rPr lang="en-US" dirty="0"/>
              <a:t> je </a:t>
            </a:r>
            <a:r>
              <a:rPr lang="en-US" dirty="0" err="1"/>
              <a:t>propisan</a:t>
            </a:r>
            <a:r>
              <a:rPr lang="en-US" dirty="0"/>
              <a:t> </a:t>
            </a:r>
            <a:r>
              <a:rPr lang="en-US" dirty="0" err="1"/>
              <a:t>ispitnim</a:t>
            </a:r>
            <a:r>
              <a:rPr lang="en-US" dirty="0"/>
              <a:t> </a:t>
            </a:r>
            <a:r>
              <a:rPr lang="en-US" dirty="0" err="1"/>
              <a:t>katalogom</a:t>
            </a:r>
            <a:endParaRPr lang="en-US" dirty="0"/>
          </a:p>
          <a:p>
            <a:r>
              <a:rPr lang="en-US" dirty="0" err="1" smtClean="0"/>
              <a:t>Razine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sadržaji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propisani</a:t>
            </a:r>
            <a:r>
              <a:rPr lang="en-US" dirty="0" smtClean="0"/>
              <a:t> </a:t>
            </a:r>
            <a:r>
              <a:rPr lang="en-US" b="1" dirty="0" err="1" smtClean="0"/>
              <a:t>ispitnim</a:t>
            </a:r>
            <a:r>
              <a:rPr lang="en-US" b="1" dirty="0" smtClean="0"/>
              <a:t> </a:t>
            </a:r>
            <a:r>
              <a:rPr lang="en-US" b="1" dirty="0" err="1" smtClean="0"/>
              <a:t>katalozima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49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Položena</a:t>
            </a:r>
            <a:r>
              <a:rPr lang="en-US" sz="2400" dirty="0"/>
              <a:t> </a:t>
            </a:r>
            <a:r>
              <a:rPr lang="en-US" sz="2400" dirty="0" err="1"/>
              <a:t>viša</a:t>
            </a:r>
            <a:r>
              <a:rPr lang="en-US" sz="2400" dirty="0"/>
              <a:t> (A) </a:t>
            </a:r>
            <a:r>
              <a:rPr lang="en-US" sz="2400" dirty="0" err="1"/>
              <a:t>razina</a:t>
            </a:r>
            <a:r>
              <a:rPr lang="en-US" sz="2400" dirty="0"/>
              <a:t> </a:t>
            </a:r>
            <a:r>
              <a:rPr lang="en-US" sz="2400" dirty="0" err="1"/>
              <a:t>obvezatnoga</a:t>
            </a:r>
            <a:r>
              <a:rPr lang="en-US" sz="2400" dirty="0"/>
              <a:t> </a:t>
            </a:r>
            <a:r>
              <a:rPr lang="en-US" sz="2400" dirty="0" err="1"/>
              <a:t>ispita</a:t>
            </a:r>
            <a:r>
              <a:rPr lang="en-US" sz="2400" dirty="0"/>
              <a:t> </a:t>
            </a:r>
            <a:r>
              <a:rPr lang="en-US" sz="2400" dirty="0" err="1"/>
              <a:t>omogućuje</a:t>
            </a:r>
            <a:r>
              <a:rPr lang="en-US" sz="2400" dirty="0"/>
              <a:t> </a:t>
            </a:r>
            <a:r>
              <a:rPr lang="en-US" sz="2400" dirty="0" err="1"/>
              <a:t>učeniku</a:t>
            </a:r>
            <a:r>
              <a:rPr lang="en-US" sz="2400" dirty="0"/>
              <a:t> </a:t>
            </a:r>
            <a:r>
              <a:rPr lang="en-US" sz="2400" dirty="0" err="1"/>
              <a:t>pristup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onim</a:t>
            </a:r>
            <a:r>
              <a:rPr lang="en-US" sz="2400" dirty="0"/>
              <a:t> </a:t>
            </a:r>
            <a:r>
              <a:rPr lang="en-US" sz="2400" dirty="0" err="1"/>
              <a:t>studijskim</a:t>
            </a:r>
            <a:r>
              <a:rPr lang="en-US" sz="2400" dirty="0"/>
              <a:t> </a:t>
            </a:r>
            <a:r>
              <a:rPr lang="en-US" sz="2400" dirty="0" err="1"/>
              <a:t>programima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traže</a:t>
            </a:r>
            <a:r>
              <a:rPr lang="en-US" sz="2400" dirty="0"/>
              <a:t> </a:t>
            </a:r>
            <a:r>
              <a:rPr lang="en-US" sz="2400" dirty="0" err="1"/>
              <a:t>osnovnu</a:t>
            </a:r>
            <a:r>
              <a:rPr lang="en-US" sz="2400" dirty="0"/>
              <a:t> (B) </a:t>
            </a:r>
            <a:r>
              <a:rPr lang="en-US" sz="2400" dirty="0" err="1"/>
              <a:t>razinu</a:t>
            </a:r>
            <a:r>
              <a:rPr lang="en-US" sz="2400" dirty="0"/>
              <a:t>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Učenici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polože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osnovnu</a:t>
            </a:r>
            <a:r>
              <a:rPr lang="en-US" dirty="0">
                <a:solidFill>
                  <a:schemeClr val="tx1"/>
                </a:solidFill>
              </a:rPr>
              <a:t> (B) </a:t>
            </a:r>
            <a:r>
              <a:rPr lang="en-US" dirty="0" err="1">
                <a:solidFill>
                  <a:schemeClr val="tx1"/>
                </a:solidFill>
              </a:rPr>
              <a:t>razinu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ispita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nemaju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mogućnost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prijaviti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studijske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programe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polaganje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više</a:t>
            </a:r>
            <a:r>
              <a:rPr lang="en-US" dirty="0">
                <a:solidFill>
                  <a:schemeClr val="tx1"/>
                </a:solidFill>
              </a:rPr>
              <a:t> (A) </a:t>
            </a:r>
            <a:r>
              <a:rPr lang="en-US" dirty="0" err="1">
                <a:solidFill>
                  <a:schemeClr val="tx1"/>
                </a:solidFill>
              </a:rPr>
              <a:t>razine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ispita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5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620</TotalTime>
  <Words>1610</Words>
  <Application>Microsoft Office PowerPoint</Application>
  <PresentationFormat>On-screen Show (4:3)</PresentationFormat>
  <Paragraphs>170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Pushpin</vt:lpstr>
      <vt:lpstr>DRŽAVNA MATURA</vt:lpstr>
      <vt:lpstr>ISPITNI KOORDINATOR XVI. GIMNAZIJE </vt:lpstr>
      <vt:lpstr>Državna matura</vt:lpstr>
      <vt:lpstr>Tko polaže državnu maturu</vt:lpstr>
      <vt:lpstr>Cilj državne mature</vt:lpstr>
      <vt:lpstr>Tko organizira i provodi državnu maturu?</vt:lpstr>
      <vt:lpstr>ISPITI DRŽAVNE MATURE</vt:lpstr>
      <vt:lpstr>OBVEZNI DIO MATURE</vt:lpstr>
      <vt:lpstr>Položena viša (A) razina obvezatnoga ispita omogućuje učeniku pristup i onim studijskim programima koji traže osnovnu (B) razinu. </vt:lpstr>
      <vt:lpstr>IZBORNI DIO MATURE</vt:lpstr>
      <vt:lpstr>PowerPoint Presentation</vt:lpstr>
      <vt:lpstr>ISPITNI ROKOVI</vt:lpstr>
      <vt:lpstr>PowerPoint Presentation</vt:lpstr>
      <vt:lpstr>PowerPoint Presentation</vt:lpstr>
      <vt:lpstr>PowerPoint Presentation</vt:lpstr>
      <vt:lpstr>Uvjet pristupa prijavljenim ispitima državne mature u ljetnome roku</vt:lpstr>
      <vt:lpstr>Naknadna prijava ispita ‒ samo iz opravdanih razloga</vt:lpstr>
      <vt:lpstr>Promjena prijavljenih ispita – samo iz opravdanih razloga </vt:lpstr>
      <vt:lpstr>Odjava prijavljenih ispita</vt:lpstr>
      <vt:lpstr>NAČIN POLAGANJA DRŽAVNE MATURE</vt:lpstr>
      <vt:lpstr>PowerPoint Presentation</vt:lpstr>
      <vt:lpstr>PowerPoint Presentation</vt:lpstr>
      <vt:lpstr>KRŠENJE PRAVILA</vt:lpstr>
      <vt:lpstr> Mjere pri utvrđenom nedozovoljenom ponašanju </vt:lpstr>
      <vt:lpstr>OCJENJIVANJE</vt:lpstr>
      <vt:lpstr>PowerPoint Presentation</vt:lpstr>
      <vt:lpstr>PowerPoint Presentation</vt:lpstr>
      <vt:lpstr>PRIGOVORI</vt:lpstr>
      <vt:lpstr>PRILAGODBA ISPITNE TEHNOLOGIJE</vt:lpstr>
      <vt:lpstr>Učenici s teškoćama</vt:lpstr>
      <vt:lpstr>Zdravstveni problemi učenika</vt:lpstr>
      <vt:lpstr>Prilagodbe ispitne tehnologije uključuju:</vt:lpstr>
      <vt:lpstr>Elementi zahtjeva za PIT</vt:lpstr>
      <vt:lpstr>PowerPoint Presentation</vt:lpstr>
      <vt:lpstr>Sve informacije o ispitima državne mature učenici mogu dobiti od ispitnoga koordinatora u svojoj školi, a za sve dodatne informacije mogu kontaktirati Info centar NCVVO-a na broj telefona 01/4501 899 ili e-poštom na adresu info.centar@ncvvo.hr.</vt:lpstr>
      <vt:lpstr>Informacije o državnoj maturi</vt:lpstr>
      <vt:lpstr>Bitni dokumenti</vt:lpstr>
      <vt:lpstr>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</dc:creator>
  <cp:lastModifiedBy>Ana</cp:lastModifiedBy>
  <cp:revision>49</cp:revision>
  <dcterms:created xsi:type="dcterms:W3CDTF">2006-08-16T00:00:00Z</dcterms:created>
  <dcterms:modified xsi:type="dcterms:W3CDTF">2016-12-12T19:59:46Z</dcterms:modified>
</cp:coreProperties>
</file>