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3" r:id="rId4"/>
    <p:sldId id="310" r:id="rId5"/>
    <p:sldId id="309" r:id="rId6"/>
    <p:sldId id="283" r:id="rId7"/>
    <p:sldId id="274" r:id="rId8"/>
    <p:sldId id="261" r:id="rId9"/>
    <p:sldId id="275" r:id="rId10"/>
    <p:sldId id="285" r:id="rId11"/>
    <p:sldId id="284" r:id="rId12"/>
    <p:sldId id="277" r:id="rId13"/>
    <p:sldId id="262" r:id="rId14"/>
    <p:sldId id="287" r:id="rId15"/>
    <p:sldId id="288" r:id="rId16"/>
    <p:sldId id="289" r:id="rId17"/>
    <p:sldId id="290" r:id="rId18"/>
    <p:sldId id="293" r:id="rId19"/>
    <p:sldId id="304" r:id="rId20"/>
    <p:sldId id="300" r:id="rId21"/>
    <p:sldId id="291" r:id="rId22"/>
    <p:sldId id="294" r:id="rId23"/>
    <p:sldId id="295" r:id="rId24"/>
    <p:sldId id="296" r:id="rId25"/>
    <p:sldId id="263" r:id="rId26"/>
    <p:sldId id="299" r:id="rId27"/>
    <p:sldId id="305" r:id="rId28"/>
    <p:sldId id="297" r:id="rId29"/>
    <p:sldId id="292" r:id="rId30"/>
    <p:sldId id="267" r:id="rId31"/>
    <p:sldId id="268" r:id="rId32"/>
    <p:sldId id="306" r:id="rId33"/>
    <p:sldId id="298" r:id="rId34"/>
    <p:sldId id="280" r:id="rId35"/>
    <p:sldId id="269" r:id="rId36"/>
    <p:sldId id="270" r:id="rId37"/>
    <p:sldId id="271" r:id="rId38"/>
    <p:sldId id="301" r:id="rId39"/>
    <p:sldId id="272" r:id="rId40"/>
    <p:sldId id="302" r:id="rId41"/>
    <p:sldId id="273" r:id="rId42"/>
    <p:sldId id="282" r:id="rId43"/>
    <p:sldId id="307" r:id="rId44"/>
    <p:sldId id="308" r:id="rId4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108" d="100"/>
          <a:sy n="108"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C6443C2A-92F2-4D69-9DCA-24255222F69A}"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71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E73E5E7-72AA-4331-ADBA-2CAC9E6841AC}" type="datetimeFigureOut">
              <a:rPr lang="hr-HR" smtClean="0"/>
              <a:t>7.5.2021.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6443C2A-92F2-4D69-9DCA-24255222F69A}" type="slidenum">
              <a:rPr lang="hr-HR" smtClean="0"/>
              <a:t>‹#›</a:t>
            </a:fld>
            <a:endParaRPr lang="hr-HR"/>
          </a:p>
        </p:txBody>
      </p:sp>
    </p:spTree>
    <p:extLst>
      <p:ext uri="{BB962C8B-B14F-4D97-AF65-F5344CB8AC3E}">
        <p14:creationId xmlns:p14="http://schemas.microsoft.com/office/powerpoint/2010/main" val="114976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632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48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spTree>
    <p:extLst>
      <p:ext uri="{BB962C8B-B14F-4D97-AF65-F5344CB8AC3E}">
        <p14:creationId xmlns:p14="http://schemas.microsoft.com/office/powerpoint/2010/main" val="3999048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7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17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87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79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spTree>
    <p:extLst>
      <p:ext uri="{BB962C8B-B14F-4D97-AF65-F5344CB8AC3E}">
        <p14:creationId xmlns:p14="http://schemas.microsoft.com/office/powerpoint/2010/main" val="227260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3E5E7-72AA-4331-ADBA-2CAC9E6841AC}" type="datetimeFigureOut">
              <a:rPr lang="hr-HR" smtClean="0"/>
              <a:t>7.5.2021.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6443C2A-92F2-4D69-9DCA-24255222F69A}"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36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73E5E7-72AA-4331-ADBA-2CAC9E6841AC}" type="datetimeFigureOut">
              <a:rPr lang="hr-HR" smtClean="0"/>
              <a:t>7.5.2021.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6443C2A-92F2-4D69-9DCA-24255222F69A}" type="slidenum">
              <a:rPr lang="hr-HR" smtClean="0"/>
              <a:t>‹#›</a:t>
            </a:fld>
            <a:endParaRPr lang="hr-HR"/>
          </a:p>
        </p:txBody>
      </p:sp>
    </p:spTree>
    <p:extLst>
      <p:ext uri="{BB962C8B-B14F-4D97-AF65-F5344CB8AC3E}">
        <p14:creationId xmlns:p14="http://schemas.microsoft.com/office/powerpoint/2010/main" val="23326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73E5E7-72AA-4331-ADBA-2CAC9E6841AC}" type="datetimeFigureOut">
              <a:rPr lang="hr-HR" smtClean="0"/>
              <a:t>7.5.2021.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6443C2A-92F2-4D69-9DCA-24255222F69A}"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88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73E5E7-72AA-4331-ADBA-2CAC9E6841AC}" type="datetimeFigureOut">
              <a:rPr lang="hr-HR" smtClean="0"/>
              <a:t>7.5.2021.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6443C2A-92F2-4D69-9DCA-24255222F69A}"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15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3E5E7-72AA-4331-ADBA-2CAC9E6841AC}" type="datetimeFigureOut">
              <a:rPr lang="hr-HR" smtClean="0"/>
              <a:t>7.5.2021.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6443C2A-92F2-4D69-9DCA-24255222F69A}" type="slidenum">
              <a:rPr lang="hr-HR" smtClean="0"/>
              <a:t>‹#›</a:t>
            </a:fld>
            <a:endParaRPr lang="hr-HR"/>
          </a:p>
        </p:txBody>
      </p:sp>
    </p:spTree>
    <p:extLst>
      <p:ext uri="{BB962C8B-B14F-4D97-AF65-F5344CB8AC3E}">
        <p14:creationId xmlns:p14="http://schemas.microsoft.com/office/powerpoint/2010/main" val="369826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E73E5E7-72AA-4331-ADBA-2CAC9E6841AC}" type="datetimeFigureOut">
              <a:rPr lang="hr-HR" smtClean="0"/>
              <a:t>7.5.2021.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6443C2A-92F2-4D69-9DCA-24255222F69A}"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69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E73E5E7-72AA-4331-ADBA-2CAC9E6841AC}" type="datetimeFigureOut">
              <a:rPr lang="hr-HR" smtClean="0"/>
              <a:t>7.5.2021.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6443C2A-92F2-4D69-9DCA-24255222F69A}" type="slidenum">
              <a:rPr lang="hr-HR" smtClean="0"/>
              <a:t>‹#›</a:t>
            </a:fld>
            <a:endParaRPr lang="hr-HR"/>
          </a:p>
        </p:txBody>
      </p:sp>
    </p:spTree>
    <p:extLst>
      <p:ext uri="{BB962C8B-B14F-4D97-AF65-F5344CB8AC3E}">
        <p14:creationId xmlns:p14="http://schemas.microsoft.com/office/powerpoint/2010/main" val="373072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73E5E7-72AA-4331-ADBA-2CAC9E6841AC}" type="datetimeFigureOut">
              <a:rPr lang="hr-HR" smtClean="0"/>
              <a:t>7.5.2021.</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443C2A-92F2-4D69-9DCA-24255222F69A}" type="slidenum">
              <a:rPr lang="hr-HR" smtClean="0"/>
              <a:t>‹#›</a:t>
            </a:fld>
            <a:endParaRPr lang="hr-HR"/>
          </a:p>
        </p:txBody>
      </p:sp>
    </p:spTree>
    <p:extLst>
      <p:ext uri="{BB962C8B-B14F-4D97-AF65-F5344CB8AC3E}">
        <p14:creationId xmlns:p14="http://schemas.microsoft.com/office/powerpoint/2010/main" val="3324442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studij.hr/sve-o-prijavam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dokumenti.ncvvo.hr/Drzavna_matura/2010-03-31/uputa_o_racunalima.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ostani-student.hr/" TargetMode="External"/><Relationship Id="rId2" Type="http://schemas.openxmlformats.org/officeDocument/2006/relationships/hyperlink" Target="http://www.ncvvo.hr/" TargetMode="External"/><Relationship Id="rId1" Type="http://schemas.openxmlformats.org/officeDocument/2006/relationships/slideLayout" Target="../slideLayouts/slideLayout7.xml"/><Relationship Id="rId6" Type="http://schemas.openxmlformats.org/officeDocument/2006/relationships/hyperlink" Target="http://www.gimnazija-sesnaesta-zg.skole.hr/dr_avna_matura" TargetMode="External"/><Relationship Id="rId5" Type="http://schemas.openxmlformats.org/officeDocument/2006/relationships/hyperlink" Target="http://www.mzos.hr/" TargetMode="External"/><Relationship Id="rId4" Type="http://schemas.openxmlformats.org/officeDocument/2006/relationships/hyperlink" Target="http://www.studij.hr/"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hzjz.hr/wp-content/uploads/2020/03/Maske-za-lice-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k0ncvvot6usx5xu4d.kinstacdn.com/wp-content/uploads/2019/05/pravilnik_o_izmjenama_i_dopunama_pravilnika_o_polaganju_drzavne_mature_nn_41-2019.pdf" TargetMode="External"/><Relationship Id="rId2" Type="http://schemas.openxmlformats.org/officeDocument/2006/relationships/hyperlink" Target="http://dokumenti.ncvvo.hr/Drzavna_matura/2013-01-07/pravilnik_polaganja_dm_2013.pdf" TargetMode="External"/><Relationship Id="rId1" Type="http://schemas.openxmlformats.org/officeDocument/2006/relationships/slideLayout" Target="../slideLayouts/slideLayout2.xml"/><Relationship Id="rId6" Type="http://schemas.openxmlformats.org/officeDocument/2006/relationships/hyperlink" Target="https://mk0ncvvot6usx5xu4d.kinstacdn.com/wp-content/uploads/2020/05/Drzavna_matura_upute_27_05.pdf" TargetMode="External"/><Relationship Id="rId5" Type="http://schemas.openxmlformats.org/officeDocument/2006/relationships/hyperlink" Target="https://mk0ncvvot6usx5xu4d.kinstacdn.com/wp-content/uploads/2018/12/Novo_PRIRUCNIK-ZA-UCENIKE-koji-2018.-2019.-zavr%C5%A1avaju-4.-5.-razred-u-srednjim-%C5%A1kolama-u-Republici-Hrvatskoj.pdf" TargetMode="External"/><Relationship Id="rId4" Type="http://schemas.openxmlformats.org/officeDocument/2006/relationships/hyperlink" Target="https://mk0ncvvot6usx5xu4d.kinstacdn.com/wp-content/uploads/2019/05/Pravila-o-pripremi-organizaciji-i-provedbi-ispita-DM.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pu@azvo.hr" TargetMode="External"/><Relationship Id="rId2" Type="http://schemas.openxmlformats.org/officeDocument/2006/relationships/hyperlink" Target="mailto:info.centar@ncvvo.h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cvvo.hr/kategorija/drzavna-matura/ispitni-katalozi/"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studij.hr/sve-o-prijavama"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DRŽAVNA MATURA</a:t>
            </a:r>
          </a:p>
        </p:txBody>
      </p:sp>
      <p:sp>
        <p:nvSpPr>
          <p:cNvPr id="3" name="Subtitle 2"/>
          <p:cNvSpPr>
            <a:spLocks noGrp="1"/>
          </p:cNvSpPr>
          <p:nvPr>
            <p:ph type="subTitle" idx="1"/>
          </p:nvPr>
        </p:nvSpPr>
        <p:spPr/>
        <p:txBody>
          <a:bodyPr/>
          <a:lstStyle/>
          <a:p>
            <a:r>
              <a:rPr lang="hr-HR" dirty="0"/>
              <a:t>upute za maturante - 2020./21.</a:t>
            </a:r>
          </a:p>
        </p:txBody>
      </p:sp>
    </p:spTree>
    <p:extLst>
      <p:ext uri="{BB962C8B-B14F-4D97-AF65-F5344CB8AC3E}">
        <p14:creationId xmlns:p14="http://schemas.microsoft.com/office/powerpoint/2010/main" val="392321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531" y="870439"/>
            <a:ext cx="9891346" cy="4616648"/>
          </a:xfrm>
          <a:prstGeom prst="rect">
            <a:avLst/>
          </a:prstGeom>
          <a:noFill/>
        </p:spPr>
        <p:txBody>
          <a:bodyPr wrap="square" rtlCol="0">
            <a:spAutoFit/>
          </a:bodyPr>
          <a:lstStyle/>
          <a:p>
            <a:r>
              <a:rPr lang="hr-HR" sz="2400" b="1" dirty="0"/>
              <a:t>				   !!!VAŽNO!!!</a:t>
            </a:r>
          </a:p>
          <a:p>
            <a:endParaRPr lang="hr-HR" dirty="0"/>
          </a:p>
          <a:p>
            <a:r>
              <a:rPr lang="hr-HR" dirty="0"/>
              <a:t>Najbitnija informacija je da listu prioriteta visokih učilišta morate složiti prema stvarnim željama.</a:t>
            </a:r>
          </a:p>
          <a:p>
            <a:br>
              <a:rPr lang="hr-HR" dirty="0"/>
            </a:br>
            <a:r>
              <a:rPr lang="hr-HR" dirty="0"/>
              <a:t>21. 7. sustav prijave visokih učilišta se zaključava i ponudit će vam se upis na za vas najbolji mogući izbor prema listi prioriteta. To znači da ćete morati upisati upravo ono visoko učilište koje vam je najviše na listi prioriteta, a za koje ste ostvarili traženi broj bodova, odnosno prešli ste bodovni prag. Za njega ćete dobiti UPISNI BROJ. Moguće je da ostvarujete pravo upisa i na neko od učilišta koje vam je niže na listi prioriteta, ali sustav vam to neće ponuditi. ZATO JE BITNO POSLOŽITI LISTU PROGRAMA PREMA STVARNIM ŽELJAMA I PRIORITETIMA.</a:t>
            </a:r>
          </a:p>
          <a:p>
            <a:endParaRPr lang="hr-HR" dirty="0"/>
          </a:p>
          <a:p>
            <a:r>
              <a:rPr lang="hr-HR" dirty="0"/>
              <a:t>Također, prije konačne objave rezultata (dakle 21.7.) s liste prioriteta uklonite </a:t>
            </a:r>
            <a:r>
              <a:rPr lang="hr-HR" b="1" dirty="0"/>
              <a:t>samo</a:t>
            </a:r>
            <a:r>
              <a:rPr lang="hr-HR" dirty="0"/>
              <a:t> ona visoka učilišta koja niste zaista spremni upisati. </a:t>
            </a:r>
          </a:p>
          <a:p>
            <a:endParaRPr lang="hr-HR" dirty="0"/>
          </a:p>
          <a:p>
            <a:r>
              <a:rPr lang="hr-HR" dirty="0"/>
              <a:t>Ako ne upišete visoko učilište za koje dobijete UPISNI BROJ, to visoko učilište ima zakonsko pravo naplatiti vam oportunitetne troškove (koji mogu iznositi i do ukupne školarine za cijeli program). </a:t>
            </a:r>
          </a:p>
        </p:txBody>
      </p:sp>
    </p:spTree>
    <p:extLst>
      <p:ext uri="{BB962C8B-B14F-4D97-AF65-F5344CB8AC3E}">
        <p14:creationId xmlns:p14="http://schemas.microsoft.com/office/powerpoint/2010/main" val="252668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1646" y="806286"/>
            <a:ext cx="10228383" cy="1418168"/>
          </a:xfrm>
        </p:spPr>
        <p:txBody>
          <a:bodyPr>
            <a:normAutofit fontScale="90000"/>
          </a:bodyPr>
          <a:lstStyle/>
          <a:p>
            <a:r>
              <a:rPr lang="hr-HR" sz="3600" dirty="0"/>
              <a:t>Na web-stranici studij.hr </a:t>
            </a:r>
            <a:r>
              <a:rPr lang="hr-HR" dirty="0"/>
              <a:t>(</a:t>
            </a:r>
            <a:r>
              <a:rPr lang="hr-HR" dirty="0">
                <a:hlinkClick r:id="rId2"/>
              </a:rPr>
              <a:t>https://www.studij.hr/sve-o-prijavama</a:t>
            </a:r>
            <a:r>
              <a:rPr lang="hr-HR" dirty="0"/>
              <a:t>) </a:t>
            </a:r>
            <a:r>
              <a:rPr lang="hr-HR" sz="3600" dirty="0"/>
              <a:t>proučite detaljnije i odgovore na sljedeća pitanja</a:t>
            </a:r>
            <a:r>
              <a:rPr lang="hr-HR" dirty="0"/>
              <a:t>:</a:t>
            </a:r>
          </a:p>
        </p:txBody>
      </p:sp>
      <p:sp>
        <p:nvSpPr>
          <p:cNvPr id="4" name="Content Placeholder 3"/>
          <p:cNvSpPr>
            <a:spLocks noGrp="1"/>
          </p:cNvSpPr>
          <p:nvPr>
            <p:ph idx="1"/>
          </p:nvPr>
        </p:nvSpPr>
        <p:spPr/>
        <p:txBody>
          <a:bodyPr/>
          <a:lstStyle/>
          <a:p>
            <a:r>
              <a:rPr lang="hr-HR" dirty="0"/>
              <a:t>paralelni studij</a:t>
            </a:r>
          </a:p>
          <a:p>
            <a:r>
              <a:rPr lang="hr-HR" dirty="0"/>
              <a:t>studij u inozemstvu</a:t>
            </a:r>
          </a:p>
          <a:p>
            <a:r>
              <a:rPr lang="hr-HR" dirty="0"/>
              <a:t>umjetničke akademije</a:t>
            </a:r>
          </a:p>
          <a:p>
            <a:r>
              <a:rPr lang="hr-HR" dirty="0"/>
              <a:t>o jesenskom roku</a:t>
            </a:r>
          </a:p>
          <a:p>
            <a:r>
              <a:rPr lang="hr-HR" dirty="0"/>
              <a:t>o pravu prednosti pri upisu</a:t>
            </a:r>
          </a:p>
          <a:p>
            <a:r>
              <a:rPr lang="hr-HR" dirty="0"/>
              <a:t>o posebnim postignućima</a:t>
            </a:r>
          </a:p>
          <a:p>
            <a:endParaRPr lang="hr-HR" dirty="0"/>
          </a:p>
        </p:txBody>
      </p:sp>
    </p:spTree>
    <p:extLst>
      <p:ext uri="{BB962C8B-B14F-4D97-AF65-F5344CB8AC3E}">
        <p14:creationId xmlns:p14="http://schemas.microsoft.com/office/powerpoint/2010/main" val="323615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t>II. POLAGANJE DRŽAVNE MATURE</a:t>
            </a:r>
          </a:p>
        </p:txBody>
      </p:sp>
    </p:spTree>
    <p:extLst>
      <p:ext uri="{BB962C8B-B14F-4D97-AF65-F5344CB8AC3E}">
        <p14:creationId xmlns:p14="http://schemas.microsoft.com/office/powerpoint/2010/main" val="397433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UVJET PRISTUPA PRIJAVLJENIM ISPITIMA DRŽAVNE MATURE U LJETNOME ROKU</a:t>
            </a:r>
            <a:endParaRPr lang="hr-HR" sz="2400" dirty="0"/>
          </a:p>
        </p:txBody>
      </p:sp>
      <p:sp>
        <p:nvSpPr>
          <p:cNvPr id="3" name="Content Placeholder 2"/>
          <p:cNvSpPr>
            <a:spLocks noGrp="1"/>
          </p:cNvSpPr>
          <p:nvPr>
            <p:ph idx="1"/>
          </p:nvPr>
        </p:nvSpPr>
        <p:spPr/>
        <p:txBody>
          <a:bodyPr/>
          <a:lstStyle/>
          <a:p>
            <a:r>
              <a:rPr lang="en-US" dirty="0"/>
              <a:t>učenici </a:t>
            </a:r>
            <a:r>
              <a:rPr lang="en-US" dirty="0" err="1"/>
              <a:t>koji</a:t>
            </a:r>
            <a:r>
              <a:rPr lang="en-US" dirty="0"/>
              <a:t> </a:t>
            </a:r>
            <a:r>
              <a:rPr lang="en-US" dirty="0" err="1"/>
              <a:t>su</a:t>
            </a:r>
            <a:r>
              <a:rPr lang="en-US" dirty="0"/>
              <a:t> s </a:t>
            </a:r>
            <a:r>
              <a:rPr lang="en-US" dirty="0" err="1"/>
              <a:t>uspjehom</a:t>
            </a:r>
            <a:r>
              <a:rPr lang="en-US" dirty="0"/>
              <a:t> </a:t>
            </a:r>
            <a:r>
              <a:rPr lang="en-US" dirty="0" err="1"/>
              <a:t>završili</a:t>
            </a:r>
            <a:r>
              <a:rPr lang="en-US" dirty="0"/>
              <a:t> </a:t>
            </a:r>
            <a:r>
              <a:rPr lang="en-US" dirty="0" err="1"/>
              <a:t>nastavnu</a:t>
            </a:r>
            <a:r>
              <a:rPr lang="en-US" dirty="0"/>
              <a:t> </a:t>
            </a:r>
            <a:r>
              <a:rPr lang="en-US" dirty="0" err="1"/>
              <a:t>godinu</a:t>
            </a:r>
            <a:endParaRPr lang="en-US" dirty="0"/>
          </a:p>
          <a:p>
            <a:r>
              <a:rPr lang="en-US" dirty="0"/>
              <a:t>učenici </a:t>
            </a:r>
            <a:r>
              <a:rPr lang="en-US" dirty="0" err="1"/>
              <a:t>kojima</a:t>
            </a:r>
            <a:r>
              <a:rPr lang="en-US" dirty="0"/>
              <a:t> je </a:t>
            </a:r>
            <a:r>
              <a:rPr lang="en-US" dirty="0" err="1"/>
              <a:t>pozitivno</a:t>
            </a:r>
            <a:r>
              <a:rPr lang="en-US" dirty="0"/>
              <a:t> </a:t>
            </a:r>
            <a:r>
              <a:rPr lang="en-US" dirty="0" err="1"/>
              <a:t>riješen</a:t>
            </a:r>
            <a:r>
              <a:rPr lang="en-US" dirty="0"/>
              <a:t> </a:t>
            </a:r>
            <a:r>
              <a:rPr lang="en-US" dirty="0" err="1"/>
              <a:t>prigovor</a:t>
            </a:r>
            <a:r>
              <a:rPr lang="en-US" dirty="0"/>
              <a:t> </a:t>
            </a:r>
            <a:r>
              <a:rPr lang="en-US" dirty="0" err="1"/>
              <a:t>na</a:t>
            </a:r>
            <a:r>
              <a:rPr lang="en-US" dirty="0"/>
              <a:t> </a:t>
            </a:r>
            <a:r>
              <a:rPr lang="en-US" dirty="0" err="1"/>
              <a:t>zaključenu</a:t>
            </a:r>
            <a:r>
              <a:rPr lang="en-US" dirty="0"/>
              <a:t> </a:t>
            </a:r>
            <a:r>
              <a:rPr lang="en-US" dirty="0" err="1"/>
              <a:t>negativnu</a:t>
            </a:r>
            <a:r>
              <a:rPr lang="en-US" dirty="0"/>
              <a:t> </a:t>
            </a:r>
            <a:r>
              <a:rPr lang="en-US" dirty="0" err="1"/>
              <a:t>ocjenu</a:t>
            </a:r>
            <a:r>
              <a:rPr lang="en-US" dirty="0"/>
              <a:t> </a:t>
            </a:r>
          </a:p>
          <a:p>
            <a:endParaRPr lang="en-US" dirty="0"/>
          </a:p>
          <a:p>
            <a:pPr marL="0" indent="0">
              <a:buNone/>
            </a:pPr>
            <a:r>
              <a:rPr lang="en-US" dirty="0"/>
              <a:t>Učenici </a:t>
            </a:r>
            <a:r>
              <a:rPr lang="en-US" dirty="0" err="1"/>
              <a:t>koji</a:t>
            </a:r>
            <a:r>
              <a:rPr lang="en-US" dirty="0"/>
              <a:t> </a:t>
            </a:r>
            <a:r>
              <a:rPr lang="en-US" dirty="0" err="1"/>
              <a:t>su</a:t>
            </a:r>
            <a:r>
              <a:rPr lang="en-US" dirty="0"/>
              <a:t> </a:t>
            </a:r>
            <a:r>
              <a:rPr lang="en-US" dirty="0" err="1"/>
              <a:t>upućeni</a:t>
            </a:r>
            <a:r>
              <a:rPr lang="en-US" dirty="0"/>
              <a:t> </a:t>
            </a:r>
            <a:r>
              <a:rPr lang="en-US" dirty="0" err="1"/>
              <a:t>na</a:t>
            </a:r>
            <a:r>
              <a:rPr lang="en-US" dirty="0"/>
              <a:t> </a:t>
            </a:r>
            <a:r>
              <a:rPr lang="en-US" dirty="0" err="1"/>
              <a:t>popravne</a:t>
            </a:r>
            <a:r>
              <a:rPr lang="en-US" dirty="0"/>
              <a:t> </a:t>
            </a:r>
            <a:r>
              <a:rPr lang="en-US" dirty="0" err="1"/>
              <a:t>ispite</a:t>
            </a:r>
            <a:r>
              <a:rPr lang="en-US" dirty="0"/>
              <a:t>/ </a:t>
            </a:r>
            <a:r>
              <a:rPr lang="en-US" dirty="0" err="1"/>
              <a:t>dopunski</a:t>
            </a:r>
            <a:r>
              <a:rPr lang="en-US" dirty="0"/>
              <a:t> rad </a:t>
            </a:r>
            <a:r>
              <a:rPr lang="en-US" b="1" dirty="0"/>
              <a:t>ne </a:t>
            </a:r>
            <a:r>
              <a:rPr lang="en-US" b="1" dirty="0" err="1"/>
              <a:t>mogu</a:t>
            </a:r>
            <a:r>
              <a:rPr lang="en-US" b="1" dirty="0"/>
              <a:t> </a:t>
            </a:r>
            <a:r>
              <a:rPr lang="en-US" b="1" dirty="0" err="1"/>
              <a:t>pristupiti</a:t>
            </a:r>
            <a:r>
              <a:rPr lang="en-US" b="1" dirty="0"/>
              <a:t> </a:t>
            </a:r>
            <a:r>
              <a:rPr lang="en-US" b="1" dirty="0" err="1"/>
              <a:t>prijavljenim</a:t>
            </a:r>
            <a:r>
              <a:rPr lang="en-US" b="1" dirty="0"/>
              <a:t> </a:t>
            </a:r>
            <a:r>
              <a:rPr lang="en-US" b="1" dirty="0" err="1"/>
              <a:t>ispitima</a:t>
            </a:r>
            <a:r>
              <a:rPr lang="en-US" b="1" dirty="0"/>
              <a:t> u </a:t>
            </a:r>
            <a:r>
              <a:rPr lang="en-US" b="1" dirty="0" err="1"/>
              <a:t>ljetnome</a:t>
            </a:r>
            <a:r>
              <a:rPr lang="en-US" b="1" dirty="0"/>
              <a:t> </a:t>
            </a:r>
            <a:r>
              <a:rPr lang="en-US" b="1" dirty="0" err="1"/>
              <a:t>roku</a:t>
            </a:r>
            <a:r>
              <a:rPr lang="en-US" b="1" dirty="0"/>
              <a:t>! </a:t>
            </a:r>
          </a:p>
          <a:p>
            <a:pPr marL="0" indent="0">
              <a:buNone/>
            </a:pPr>
            <a:r>
              <a:rPr lang="en-US" dirty="0"/>
              <a:t>(</a:t>
            </a:r>
            <a:r>
              <a:rPr lang="en-US" i="1" dirty="0" err="1"/>
              <a:t>Pravilnik</a:t>
            </a:r>
            <a:r>
              <a:rPr lang="en-US" i="1" dirty="0"/>
              <a:t> o </a:t>
            </a:r>
            <a:r>
              <a:rPr lang="en-US" i="1" dirty="0" err="1"/>
              <a:t>polaganju</a:t>
            </a:r>
            <a:r>
              <a:rPr lang="en-US" i="1" dirty="0"/>
              <a:t> </a:t>
            </a:r>
            <a:r>
              <a:rPr lang="en-US" i="1" dirty="0" err="1"/>
              <a:t>državne</a:t>
            </a:r>
            <a:r>
              <a:rPr lang="en-US" i="1" dirty="0"/>
              <a:t> mature</a:t>
            </a:r>
            <a:r>
              <a:rPr lang="en-US" dirty="0"/>
              <a:t>, </a:t>
            </a:r>
            <a:r>
              <a:rPr lang="en-US" dirty="0" err="1"/>
              <a:t>Članak</a:t>
            </a:r>
            <a:r>
              <a:rPr lang="en-US" dirty="0"/>
              <a:t> 16., </a:t>
            </a:r>
            <a:r>
              <a:rPr lang="en-US" dirty="0" err="1"/>
              <a:t>stavak</a:t>
            </a:r>
            <a:r>
              <a:rPr lang="en-US" dirty="0"/>
              <a:t> 1.).</a:t>
            </a:r>
          </a:p>
          <a:p>
            <a:endParaRPr lang="hr-HR" dirty="0"/>
          </a:p>
        </p:txBody>
      </p:sp>
    </p:spTree>
    <p:extLst>
      <p:ext uri="{BB962C8B-B14F-4D97-AF65-F5344CB8AC3E}">
        <p14:creationId xmlns:p14="http://schemas.microsoft.com/office/powerpoint/2010/main" val="89769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3600" dirty="0"/>
              <a:t>UVJETI POLAGANJA ISPITA U TRENUTAČNOJ EPIDEMIOLOŠKOJ SITUACIJI</a:t>
            </a:r>
          </a:p>
        </p:txBody>
      </p:sp>
      <p:sp>
        <p:nvSpPr>
          <p:cNvPr id="3" name="Content Placeholder 2"/>
          <p:cNvSpPr>
            <a:spLocks noGrp="1"/>
          </p:cNvSpPr>
          <p:nvPr>
            <p:ph idx="1"/>
          </p:nvPr>
        </p:nvSpPr>
        <p:spPr/>
        <p:txBody>
          <a:bodyPr>
            <a:normAutofit fontScale="85000" lnSpcReduction="10000"/>
          </a:bodyPr>
          <a:lstStyle/>
          <a:p>
            <a:r>
              <a:rPr lang="hr-HR" dirty="0"/>
              <a:t>Tijekom epidemije koronavirusa na ispite državne mature </a:t>
            </a:r>
            <a:r>
              <a:rPr lang="hr-HR" u="sng" dirty="0">
                <a:solidFill>
                  <a:schemeClr val="tx1"/>
                </a:solidFill>
              </a:rPr>
              <a:t>ne dolaze učenici </a:t>
            </a:r>
            <a:r>
              <a:rPr lang="hr-HR" dirty="0">
                <a:solidFill>
                  <a:schemeClr val="tx1"/>
                </a:solidFill>
              </a:rPr>
              <a:t>koji pokazuju znakove akutne respiratorne bolesti (</a:t>
            </a:r>
            <a:r>
              <a:rPr lang="hr-HR" b="1" dirty="0">
                <a:solidFill>
                  <a:schemeClr val="tx1"/>
                </a:solidFill>
              </a:rPr>
              <a:t>povišena tjelesna temperatura, kašalj, poteškoće u disanju, poremećaj osjeta njuha i okusa, glavobolja i sl</a:t>
            </a:r>
            <a:r>
              <a:rPr lang="hr-HR" dirty="0">
                <a:solidFill>
                  <a:schemeClr val="tx1"/>
                </a:solidFill>
              </a:rPr>
              <a:t>.)</a:t>
            </a:r>
          </a:p>
          <a:p>
            <a:r>
              <a:rPr lang="hr-HR" dirty="0">
                <a:solidFill>
                  <a:schemeClr val="tx1"/>
                </a:solidFill>
              </a:rPr>
              <a:t>Učenici koji imaju navedene znakove bolesti, maturi mogu pristupiti </a:t>
            </a:r>
            <a:r>
              <a:rPr lang="hr-HR" b="1" dirty="0">
                <a:solidFill>
                  <a:schemeClr val="tx1"/>
                </a:solidFill>
              </a:rPr>
              <a:t>samo uz predočenje negativnog </a:t>
            </a:r>
            <a:r>
              <a:rPr lang="hr-HR" b="1" dirty="0" err="1">
                <a:solidFill>
                  <a:schemeClr val="tx1"/>
                </a:solidFill>
              </a:rPr>
              <a:t>PCR</a:t>
            </a:r>
            <a:r>
              <a:rPr lang="hr-HR" b="1" dirty="0">
                <a:solidFill>
                  <a:schemeClr val="tx1"/>
                </a:solidFill>
              </a:rPr>
              <a:t> nalaza ili brzoga antigenskog testa ne starijeg od 48 sati</a:t>
            </a:r>
            <a:r>
              <a:rPr lang="hr-HR" dirty="0">
                <a:solidFill>
                  <a:schemeClr val="tx1"/>
                </a:solidFill>
              </a:rPr>
              <a:t>) – za ostale učenike TO NIJE UVJET</a:t>
            </a:r>
          </a:p>
          <a:p>
            <a:r>
              <a:rPr lang="hr-HR" dirty="0">
                <a:solidFill>
                  <a:schemeClr val="tx1"/>
                </a:solidFill>
              </a:rPr>
              <a:t>Na ispite </a:t>
            </a:r>
            <a:r>
              <a:rPr lang="hr-HR" b="1" dirty="0">
                <a:solidFill>
                  <a:schemeClr val="tx1"/>
                </a:solidFill>
              </a:rPr>
              <a:t>nije dopušten dolazak učenicima kojima je utvrđena zaraza COVID-19</a:t>
            </a:r>
            <a:r>
              <a:rPr lang="hr-HR" dirty="0">
                <a:solidFill>
                  <a:schemeClr val="tx1"/>
                </a:solidFill>
              </a:rPr>
              <a:t>. </a:t>
            </a:r>
          </a:p>
          <a:p>
            <a:pPr marL="0" indent="0">
              <a:buNone/>
            </a:pPr>
            <a:r>
              <a:rPr lang="hr-HR" dirty="0">
                <a:solidFill>
                  <a:schemeClr val="tx1"/>
                </a:solidFill>
              </a:rPr>
              <a:t>* Učenici koji ne dođu na ispit državne mature u ljetnom roku iz bilo kojeg od ta </a:t>
            </a:r>
            <a:r>
              <a:rPr lang="hr-HR" dirty="0"/>
              <a:t>dva razloga, ili drugih zdravstvenih razloga, ako će im zdravstveno stanje dopustiti, polagat će ispite državne mature u drugom, jesenskom roku prema </a:t>
            </a:r>
            <a:r>
              <a:rPr lang="pl-PL" dirty="0"/>
              <a:t>uputama Ministarstva znanosti i obrazovanja.</a:t>
            </a:r>
            <a:endParaRPr lang="hr-HR" dirty="0"/>
          </a:p>
        </p:txBody>
      </p:sp>
    </p:spTree>
    <p:extLst>
      <p:ext uri="{BB962C8B-B14F-4D97-AF65-F5344CB8AC3E}">
        <p14:creationId xmlns:p14="http://schemas.microsoft.com/office/powerpoint/2010/main" val="365961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MJERE OPREZA PRIJE ISPITA</a:t>
            </a:r>
          </a:p>
        </p:txBody>
      </p:sp>
      <p:sp>
        <p:nvSpPr>
          <p:cNvPr id="3" name="Content Placeholder 2"/>
          <p:cNvSpPr>
            <a:spLocks noGrp="1"/>
          </p:cNvSpPr>
          <p:nvPr>
            <p:ph idx="1"/>
          </p:nvPr>
        </p:nvSpPr>
        <p:spPr/>
        <p:txBody>
          <a:bodyPr>
            <a:normAutofit/>
          </a:bodyPr>
          <a:lstStyle/>
          <a:p>
            <a:pPr marL="0" indent="0">
              <a:buNone/>
            </a:pPr>
            <a:endParaRPr lang="hr-HR" b="1" dirty="0"/>
          </a:p>
          <a:p>
            <a:pPr marL="0" indent="0">
              <a:buNone/>
            </a:pPr>
            <a:r>
              <a:rPr lang="hr-HR" dirty="0"/>
              <a:t>Svim učenicima u razdoblju prije prvog ispita te do posljednjeg ispita preporučuje se, koliko je moguće s obzirom na druge životne obaveze i okolnosti, </a:t>
            </a:r>
            <a:r>
              <a:rPr lang="hr-HR" dirty="0">
                <a:solidFill>
                  <a:schemeClr val="tx1"/>
                </a:solidFill>
              </a:rPr>
              <a:t>da se pridržavaju pravila koja smanjuju mogućnost zaraze </a:t>
            </a:r>
            <a:r>
              <a:rPr lang="hr-HR" dirty="0"/>
              <a:t>(</a:t>
            </a:r>
            <a:r>
              <a:rPr lang="hr-HR" b="1" dirty="0"/>
              <a:t>dosljedno pridržavanje fizičke udaljenosti od drugih osoba s kojima ne dijele kućanstvo, izbjegavanje većih okupljanja i pojačana osobna higijena</a:t>
            </a:r>
            <a:r>
              <a:rPr lang="hr-HR" dirty="0"/>
              <a:t>).</a:t>
            </a:r>
          </a:p>
        </p:txBody>
      </p:sp>
    </p:spTree>
    <p:extLst>
      <p:ext uri="{BB962C8B-B14F-4D97-AF65-F5344CB8AC3E}">
        <p14:creationId xmlns:p14="http://schemas.microsoft.com/office/powerpoint/2010/main" val="190296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MJERE OPREZA PRIJE ISPITA</a:t>
            </a:r>
          </a:p>
        </p:txBody>
      </p:sp>
      <p:sp>
        <p:nvSpPr>
          <p:cNvPr id="3" name="Content Placeholder 2"/>
          <p:cNvSpPr>
            <a:spLocks noGrp="1"/>
          </p:cNvSpPr>
          <p:nvPr>
            <p:ph idx="1"/>
          </p:nvPr>
        </p:nvSpPr>
        <p:spPr/>
        <p:txBody>
          <a:bodyPr>
            <a:normAutofit/>
          </a:bodyPr>
          <a:lstStyle/>
          <a:p>
            <a:endParaRPr lang="hr-HR" dirty="0"/>
          </a:p>
          <a:p>
            <a:r>
              <a:rPr lang="hr-HR" dirty="0"/>
              <a:t>Učenik koji u razdoblju u kojem polaže ispite državne mature </a:t>
            </a:r>
            <a:r>
              <a:rPr lang="hr-HR" dirty="0">
                <a:solidFill>
                  <a:schemeClr val="tx1"/>
                </a:solidFill>
              </a:rPr>
              <a:t>razvije respiratorne simptome ili povišenu tjelesnu temperaturu</a:t>
            </a:r>
            <a:r>
              <a:rPr lang="hr-HR" dirty="0">
                <a:solidFill>
                  <a:srgbClr val="92D050"/>
                </a:solidFill>
              </a:rPr>
              <a:t> </a:t>
            </a:r>
            <a:r>
              <a:rPr lang="hr-HR" b="1" dirty="0"/>
              <a:t>dužan je o tome telefonom obavijestiti liječnika obiteljske medicine i školskog liječnika </a:t>
            </a:r>
            <a:r>
              <a:rPr lang="hr-HR" dirty="0"/>
              <a:t>(a obavještavanje epidemiološke službe slijedi prema indikaciji).</a:t>
            </a:r>
          </a:p>
        </p:txBody>
      </p:sp>
    </p:spTree>
    <p:extLst>
      <p:ext uri="{BB962C8B-B14F-4D97-AF65-F5344CB8AC3E}">
        <p14:creationId xmlns:p14="http://schemas.microsoft.com/office/powerpoint/2010/main" val="190560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MJERE OPREZA PRIJE ISPITA</a:t>
            </a:r>
          </a:p>
        </p:txBody>
      </p:sp>
      <p:sp>
        <p:nvSpPr>
          <p:cNvPr id="3" name="Content Placeholder 2"/>
          <p:cNvSpPr>
            <a:spLocks noGrp="1"/>
          </p:cNvSpPr>
          <p:nvPr>
            <p:ph idx="1"/>
          </p:nvPr>
        </p:nvSpPr>
        <p:spPr/>
        <p:txBody>
          <a:bodyPr>
            <a:normAutofit/>
          </a:bodyPr>
          <a:lstStyle/>
          <a:p>
            <a:endParaRPr lang="hr-HR" dirty="0"/>
          </a:p>
          <a:p>
            <a:r>
              <a:rPr lang="hr-HR" dirty="0"/>
              <a:t>Ako u vrijeme ispita državne mature bude učenika kojima je </a:t>
            </a:r>
            <a:r>
              <a:rPr lang="hr-HR" b="1" dirty="0">
                <a:solidFill>
                  <a:schemeClr val="tx1"/>
                </a:solidFill>
              </a:rPr>
              <a:t>izrečena mjera samoizolacije</a:t>
            </a:r>
            <a:r>
              <a:rPr lang="hr-HR" dirty="0"/>
              <a:t>, uvjeti pristupanja ispitima državne mature utvrdit će se kroz posebne epidemiološke preporuke sukladno aktualnoj epidemiološkoj situaciji. </a:t>
            </a:r>
            <a:r>
              <a:rPr lang="hr-HR" b="1" dirty="0"/>
              <a:t>Radi dogovora oko posebnih uvjeta polaganja ispita učenici se moraju žurno javiti školi – razredniku, ravnatelju i ispitnom koordinatoru.</a:t>
            </a:r>
          </a:p>
        </p:txBody>
      </p:sp>
    </p:spTree>
    <p:extLst>
      <p:ext uri="{BB962C8B-B14F-4D97-AF65-F5344CB8AC3E}">
        <p14:creationId xmlns:p14="http://schemas.microsoft.com/office/powerpoint/2010/main" val="174537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PRIJE ISPITA</a:t>
            </a:r>
          </a:p>
        </p:txBody>
      </p:sp>
      <p:sp>
        <p:nvSpPr>
          <p:cNvPr id="3" name="Content Placeholder 2"/>
          <p:cNvSpPr>
            <a:spLocks noGrp="1"/>
          </p:cNvSpPr>
          <p:nvPr>
            <p:ph idx="1"/>
          </p:nvPr>
        </p:nvSpPr>
        <p:spPr/>
        <p:txBody>
          <a:bodyPr>
            <a:normAutofit fontScale="92500" lnSpcReduction="10000"/>
          </a:bodyPr>
          <a:lstStyle/>
          <a:p>
            <a:r>
              <a:rPr lang="hr-HR" dirty="0"/>
              <a:t>Prije odlaska na ispit učenici </a:t>
            </a:r>
            <a:r>
              <a:rPr lang="hr-HR" b="1" dirty="0"/>
              <a:t>moraju izmjeriti tjelesnu temperaturu</a:t>
            </a:r>
            <a:r>
              <a:rPr lang="hr-HR" dirty="0"/>
              <a:t>.</a:t>
            </a:r>
          </a:p>
          <a:p>
            <a:r>
              <a:rPr lang="hr-HR" dirty="0"/>
              <a:t>Potrebno je sa sobom na ispit ponijeti:</a:t>
            </a:r>
          </a:p>
          <a:p>
            <a:pPr marL="0" indent="0">
              <a:buNone/>
            </a:pPr>
            <a:r>
              <a:rPr lang="hr-HR" b="1" dirty="0"/>
              <a:t>zaštitnu masku </a:t>
            </a:r>
            <a:r>
              <a:rPr lang="hr-HR" dirty="0"/>
              <a:t>(OBAVEZNO!)</a:t>
            </a:r>
          </a:p>
          <a:p>
            <a:pPr marL="0" indent="0">
              <a:buNone/>
            </a:pPr>
            <a:r>
              <a:rPr lang="hr-HR" b="1" dirty="0"/>
              <a:t>identifikacijski dokument s fotografijom </a:t>
            </a:r>
            <a:r>
              <a:rPr lang="hr-HR" dirty="0"/>
              <a:t>(osobna iskaznica, putovnica ili pokaz - OBAVEZNO!)</a:t>
            </a:r>
          </a:p>
          <a:p>
            <a:pPr marL="0" indent="0">
              <a:buNone/>
            </a:pPr>
            <a:r>
              <a:rPr lang="hr-HR" b="1" dirty="0"/>
              <a:t>kemijsku olovku plave ili crne boje </a:t>
            </a:r>
            <a:r>
              <a:rPr lang="hr-HR" dirty="0"/>
              <a:t>(za pojedine predmete i </a:t>
            </a:r>
            <a:r>
              <a:rPr lang="hr-HR" b="1" dirty="0"/>
              <a:t>dozvoljeni pribor</a:t>
            </a:r>
            <a:r>
              <a:rPr lang="hr-HR" dirty="0"/>
              <a:t>*) (OBAVEZNO!)</a:t>
            </a:r>
          </a:p>
          <a:p>
            <a:pPr marL="0" indent="0">
              <a:buNone/>
            </a:pPr>
            <a:r>
              <a:rPr lang="hr-HR" b="1" dirty="0"/>
              <a:t>bočicu s vodom</a:t>
            </a:r>
            <a:r>
              <a:rPr lang="hr-HR" dirty="0"/>
              <a:t> bez etikete</a:t>
            </a:r>
          </a:p>
        </p:txBody>
      </p:sp>
    </p:spTree>
    <p:extLst>
      <p:ext uri="{BB962C8B-B14F-4D97-AF65-F5344CB8AC3E}">
        <p14:creationId xmlns:p14="http://schemas.microsoft.com/office/powerpoint/2010/main" val="65597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*DOZVOLJENI PRIBOR</a:t>
            </a:r>
          </a:p>
        </p:txBody>
      </p:sp>
      <p:sp>
        <p:nvSpPr>
          <p:cNvPr id="3" name="Content Placeholder 2"/>
          <p:cNvSpPr>
            <a:spLocks noGrp="1"/>
          </p:cNvSpPr>
          <p:nvPr>
            <p:ph idx="1"/>
          </p:nvPr>
        </p:nvSpPr>
        <p:spPr/>
        <p:txBody>
          <a:bodyPr/>
          <a:lstStyle/>
          <a:p>
            <a:r>
              <a:rPr lang="hr-HR" dirty="0"/>
              <a:t>Učenici sami donose KEMIJSKU OLOVKU plave ili crne boje.</a:t>
            </a:r>
          </a:p>
          <a:p>
            <a:r>
              <a:rPr lang="hr-HR" dirty="0"/>
              <a:t>Za ispite iz Matematike, Fizike i Kemije dozvoljeni pribor je trokut ili ravnalo i džepno računalo dopuštenih karakteristika bez poklopca. (</a:t>
            </a:r>
            <a:r>
              <a:rPr lang="hr-HR" dirty="0">
                <a:hlinkClick r:id="rId2"/>
              </a:rPr>
              <a:t>http://dokumenti.ncvvo.hr/Drzavna_matura/2010-03-31/uputa_o_racunalima.pdf</a:t>
            </a:r>
            <a:r>
              <a:rPr lang="hr-HR" dirty="0"/>
              <a:t>)</a:t>
            </a:r>
          </a:p>
          <a:p>
            <a:r>
              <a:rPr lang="hr-HR" dirty="0"/>
              <a:t>Za Likovnu kulturu dozvoljen je flomaster u boji.</a:t>
            </a:r>
          </a:p>
          <a:p>
            <a:r>
              <a:rPr lang="hr-HR" dirty="0"/>
              <a:t>Dozvoljena je bočica s vodom (u prozirnoj ambalaži bez naljepnice).</a:t>
            </a:r>
          </a:p>
          <a:p>
            <a:endParaRPr lang="hr-HR" dirty="0"/>
          </a:p>
        </p:txBody>
      </p:sp>
    </p:spTree>
    <p:extLst>
      <p:ext uri="{BB962C8B-B14F-4D97-AF65-F5344CB8AC3E}">
        <p14:creationId xmlns:p14="http://schemas.microsoft.com/office/powerpoint/2010/main" val="11929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531" y="1305342"/>
            <a:ext cx="10243038" cy="4801314"/>
          </a:xfrm>
          <a:prstGeom prst="rect">
            <a:avLst/>
          </a:prstGeom>
        </p:spPr>
        <p:txBody>
          <a:bodyPr wrap="square">
            <a:spAutoFit/>
          </a:bodyPr>
          <a:lstStyle/>
          <a:p>
            <a:r>
              <a:rPr lang="en-US" u="sng" dirty="0">
                <a:latin typeface="Garamond" panose="02020404030301010803" pitchFamily="18" charset="0"/>
              </a:rPr>
              <a:t>SLUŽBENE MREŽNE STRANICE ZA DRŽAVNU MATURU I ZA UPIS NA STUDIJSKE PROGRAME</a:t>
            </a:r>
          </a:p>
          <a:p>
            <a:endParaRPr lang="en-US" dirty="0">
              <a:latin typeface="Garamond" panose="02020404030301010803" pitchFamily="18" charset="0"/>
            </a:endParaRPr>
          </a:p>
          <a:p>
            <a:r>
              <a:rPr lang="en-US" dirty="0">
                <a:latin typeface="Garamond" panose="02020404030301010803" pitchFamily="18" charset="0"/>
              </a:rPr>
              <a:t>• </a:t>
            </a:r>
            <a:r>
              <a:rPr lang="en-US" dirty="0" err="1">
                <a:latin typeface="Garamond" panose="02020404030301010803" pitchFamily="18" charset="0"/>
              </a:rPr>
              <a:t>Nacionalni</a:t>
            </a:r>
            <a:r>
              <a:rPr lang="en-US" dirty="0">
                <a:latin typeface="Garamond" panose="02020404030301010803" pitchFamily="18" charset="0"/>
              </a:rPr>
              <a:t> </a:t>
            </a:r>
            <a:r>
              <a:rPr lang="en-US" dirty="0" err="1">
                <a:latin typeface="Garamond" panose="02020404030301010803" pitchFamily="18" charset="0"/>
              </a:rPr>
              <a:t>centar</a:t>
            </a:r>
            <a:r>
              <a:rPr lang="en-US" dirty="0">
                <a:latin typeface="Garamond" panose="02020404030301010803" pitchFamily="18" charset="0"/>
              </a:rPr>
              <a:t> </a:t>
            </a:r>
            <a:r>
              <a:rPr lang="en-US" dirty="0" err="1">
                <a:latin typeface="Garamond" panose="02020404030301010803" pitchFamily="18" charset="0"/>
              </a:rPr>
              <a:t>za</a:t>
            </a:r>
            <a:r>
              <a:rPr lang="en-US" dirty="0">
                <a:latin typeface="Garamond" panose="02020404030301010803" pitchFamily="18" charset="0"/>
              </a:rPr>
              <a:t> </a:t>
            </a:r>
            <a:r>
              <a:rPr lang="en-US" dirty="0" err="1">
                <a:latin typeface="Garamond" panose="02020404030301010803" pitchFamily="18" charset="0"/>
              </a:rPr>
              <a:t>vanjsko</a:t>
            </a:r>
            <a:r>
              <a:rPr lang="en-US" dirty="0">
                <a:latin typeface="Garamond" panose="02020404030301010803" pitchFamily="18" charset="0"/>
              </a:rPr>
              <a:t> </a:t>
            </a:r>
            <a:r>
              <a:rPr lang="en-US" dirty="0" err="1">
                <a:latin typeface="Garamond" panose="02020404030301010803" pitchFamily="18" charset="0"/>
              </a:rPr>
              <a:t>vrednovanje</a:t>
            </a:r>
            <a:r>
              <a:rPr lang="en-US" dirty="0">
                <a:latin typeface="Garamond" panose="02020404030301010803" pitchFamily="18" charset="0"/>
              </a:rPr>
              <a:t> </a:t>
            </a:r>
            <a:r>
              <a:rPr lang="en-US" dirty="0" err="1">
                <a:latin typeface="Garamond" panose="02020404030301010803" pitchFamily="18" charset="0"/>
              </a:rPr>
              <a:t>obrazovanja</a:t>
            </a:r>
            <a:r>
              <a:rPr lang="en-US" dirty="0">
                <a:latin typeface="Garamond" panose="02020404030301010803" pitchFamily="18" charset="0"/>
              </a:rPr>
              <a:t>  </a:t>
            </a:r>
          </a:p>
          <a:p>
            <a:r>
              <a:rPr lang="en-US" b="1" u="sng" dirty="0">
                <a:latin typeface="Garamond" panose="02020404030301010803" pitchFamily="18" charset="0"/>
                <a:hlinkClick r:id="rId2"/>
              </a:rPr>
              <a:t>www.ncvvo.hr</a:t>
            </a:r>
            <a:r>
              <a:rPr lang="en-US" dirty="0">
                <a:latin typeface="Garamond" panose="02020404030301010803" pitchFamily="18" charset="0"/>
              </a:rPr>
              <a:t> </a:t>
            </a:r>
          </a:p>
          <a:p>
            <a:r>
              <a:rPr lang="en-US" dirty="0">
                <a:latin typeface="Garamond" panose="02020404030301010803" pitchFamily="18" charset="0"/>
              </a:rPr>
              <a:t>• </a:t>
            </a:r>
            <a:r>
              <a:rPr lang="en-US" dirty="0" err="1">
                <a:latin typeface="Garamond" panose="02020404030301010803" pitchFamily="18" charset="0"/>
              </a:rPr>
              <a:t>Nacionalni</a:t>
            </a:r>
            <a:r>
              <a:rPr lang="en-US" dirty="0">
                <a:latin typeface="Garamond" panose="02020404030301010803" pitchFamily="18" charset="0"/>
              </a:rPr>
              <a:t> </a:t>
            </a:r>
            <a:r>
              <a:rPr lang="en-US" dirty="0" err="1">
                <a:latin typeface="Garamond" panose="02020404030301010803" pitchFamily="18" charset="0"/>
              </a:rPr>
              <a:t>informacijski</a:t>
            </a:r>
            <a:r>
              <a:rPr lang="en-US" dirty="0">
                <a:latin typeface="Garamond" panose="02020404030301010803" pitchFamily="18" charset="0"/>
              </a:rPr>
              <a:t> </a:t>
            </a:r>
            <a:r>
              <a:rPr lang="en-US" dirty="0" err="1">
                <a:latin typeface="Garamond" panose="02020404030301010803" pitchFamily="18" charset="0"/>
              </a:rPr>
              <a:t>sustav</a:t>
            </a:r>
            <a:r>
              <a:rPr lang="en-US" dirty="0">
                <a:latin typeface="Garamond" panose="02020404030301010803" pitchFamily="18" charset="0"/>
              </a:rPr>
              <a:t> </a:t>
            </a:r>
            <a:r>
              <a:rPr lang="en-US" dirty="0" err="1">
                <a:latin typeface="Garamond" panose="02020404030301010803" pitchFamily="18" charset="0"/>
              </a:rPr>
              <a:t>prijave</a:t>
            </a:r>
            <a:r>
              <a:rPr lang="en-US"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visoka</a:t>
            </a:r>
            <a:r>
              <a:rPr lang="en-US" dirty="0">
                <a:latin typeface="Garamond" panose="02020404030301010803" pitchFamily="18" charset="0"/>
              </a:rPr>
              <a:t> </a:t>
            </a:r>
            <a:r>
              <a:rPr lang="en-US" dirty="0" err="1">
                <a:latin typeface="Garamond" panose="02020404030301010803" pitchFamily="18" charset="0"/>
              </a:rPr>
              <a:t>učilišta</a:t>
            </a:r>
            <a:r>
              <a:rPr lang="en-US" dirty="0">
                <a:latin typeface="Garamond" panose="02020404030301010803" pitchFamily="18" charset="0"/>
              </a:rPr>
              <a:t> </a:t>
            </a:r>
          </a:p>
          <a:p>
            <a:r>
              <a:rPr lang="en-US" b="1" u="sng" dirty="0">
                <a:latin typeface="Garamond" panose="02020404030301010803" pitchFamily="18" charset="0"/>
                <a:hlinkClick r:id="rId3"/>
              </a:rPr>
              <a:t>www.postani-student.hr</a:t>
            </a:r>
            <a:r>
              <a:rPr lang="en-US" dirty="0">
                <a:latin typeface="Garamond" panose="02020404030301010803" pitchFamily="18" charset="0"/>
              </a:rPr>
              <a:t> </a:t>
            </a:r>
          </a:p>
          <a:p>
            <a:r>
              <a:rPr lang="en-US" dirty="0">
                <a:latin typeface="Garamond" panose="02020404030301010803" pitchFamily="18" charset="0"/>
              </a:rPr>
              <a:t>• </a:t>
            </a:r>
            <a:r>
              <a:rPr lang="hr-HR" dirty="0">
                <a:latin typeface="Garamond" panose="02020404030301010803" pitchFamily="18" charset="0"/>
              </a:rPr>
              <a:t>u</a:t>
            </a:r>
            <a:r>
              <a:rPr lang="en-US" dirty="0" err="1">
                <a:latin typeface="Garamond" panose="02020404030301010803" pitchFamily="18" charset="0"/>
              </a:rPr>
              <a:t>pisi</a:t>
            </a:r>
            <a:r>
              <a:rPr lang="en-US" dirty="0">
                <a:latin typeface="Garamond" panose="02020404030301010803" pitchFamily="18" charset="0"/>
              </a:rPr>
              <a:t> </a:t>
            </a:r>
            <a:r>
              <a:rPr lang="en-US" dirty="0" err="1">
                <a:latin typeface="Garamond" panose="02020404030301010803" pitchFamily="18" charset="0"/>
              </a:rPr>
              <a:t>studijskih</a:t>
            </a:r>
            <a:r>
              <a:rPr lang="en-US" dirty="0">
                <a:latin typeface="Garamond" panose="02020404030301010803" pitchFamily="18" charset="0"/>
              </a:rPr>
              <a:t> </a:t>
            </a:r>
            <a:r>
              <a:rPr lang="en-US" dirty="0" err="1">
                <a:latin typeface="Garamond" panose="02020404030301010803" pitchFamily="18" charset="0"/>
              </a:rPr>
              <a:t>programa</a:t>
            </a:r>
            <a:r>
              <a:rPr lang="en-US" dirty="0">
                <a:latin typeface="Garamond" panose="02020404030301010803" pitchFamily="18" charset="0"/>
              </a:rPr>
              <a:t>  </a:t>
            </a:r>
          </a:p>
          <a:p>
            <a:r>
              <a:rPr lang="en-US" b="1" u="sng" dirty="0">
                <a:latin typeface="Garamond" panose="02020404030301010803" pitchFamily="18" charset="0"/>
                <a:hlinkClick r:id="rId4"/>
              </a:rPr>
              <a:t>www.studij.hr</a:t>
            </a:r>
            <a:endParaRPr lang="hr-HR" b="1" u="sng" dirty="0">
              <a:latin typeface="Garamond" panose="02020404030301010803" pitchFamily="18" charset="0"/>
            </a:endParaRPr>
          </a:p>
          <a:p>
            <a:r>
              <a:rPr lang="en-US" dirty="0">
                <a:latin typeface="Garamond" panose="02020404030301010803" pitchFamily="18" charset="0"/>
              </a:rPr>
              <a:t>•</a:t>
            </a:r>
            <a:r>
              <a:rPr lang="hr-HR" dirty="0">
                <a:latin typeface="Garamond" panose="02020404030301010803" pitchFamily="18" charset="0"/>
              </a:rPr>
              <a:t> </a:t>
            </a:r>
            <a:r>
              <a:rPr lang="en-US" dirty="0" err="1">
                <a:latin typeface="Garamond" panose="02020404030301010803" pitchFamily="18" charset="0"/>
              </a:rPr>
              <a:t>mrežn</a:t>
            </a:r>
            <a:r>
              <a:rPr lang="hr-HR" dirty="0">
                <a:latin typeface="Garamond" panose="02020404030301010803" pitchFamily="18" charset="0"/>
              </a:rPr>
              <a:t>e</a:t>
            </a:r>
            <a:r>
              <a:rPr lang="en-US" dirty="0">
                <a:latin typeface="Garamond" panose="02020404030301010803" pitchFamily="18" charset="0"/>
              </a:rPr>
              <a:t> </a:t>
            </a:r>
            <a:r>
              <a:rPr lang="en-US" dirty="0" err="1">
                <a:latin typeface="Garamond" panose="02020404030301010803" pitchFamily="18" charset="0"/>
              </a:rPr>
              <a:t>stranic</a:t>
            </a:r>
            <a:r>
              <a:rPr lang="hr-HR" dirty="0">
                <a:latin typeface="Garamond" panose="02020404030301010803" pitchFamily="18" charset="0"/>
              </a:rPr>
              <a:t>e</a:t>
            </a:r>
            <a:r>
              <a:rPr lang="en-US" dirty="0">
                <a:latin typeface="Garamond" panose="02020404030301010803" pitchFamily="18" charset="0"/>
              </a:rPr>
              <a:t> </a:t>
            </a:r>
            <a:r>
              <a:rPr lang="en-US" dirty="0" err="1">
                <a:latin typeface="Garamond" panose="02020404030301010803" pitchFamily="18" charset="0"/>
              </a:rPr>
              <a:t>Ministarstva</a:t>
            </a:r>
            <a:r>
              <a:rPr lang="en-US" dirty="0">
                <a:latin typeface="Garamond" panose="02020404030301010803" pitchFamily="18" charset="0"/>
              </a:rPr>
              <a:t> </a:t>
            </a:r>
            <a:r>
              <a:rPr lang="en-US" dirty="0" err="1">
                <a:latin typeface="Garamond" panose="02020404030301010803" pitchFamily="18" charset="0"/>
              </a:rPr>
              <a:t>znanosti</a:t>
            </a:r>
            <a:r>
              <a:rPr lang="en-US" dirty="0">
                <a:latin typeface="Garamond" panose="02020404030301010803" pitchFamily="18" charset="0"/>
              </a:rPr>
              <a:t>, </a:t>
            </a:r>
            <a:r>
              <a:rPr lang="en-US" dirty="0" err="1">
                <a:latin typeface="Garamond" panose="02020404030301010803" pitchFamily="18" charset="0"/>
              </a:rPr>
              <a:t>obrazovanja</a:t>
            </a:r>
            <a:r>
              <a:rPr lang="en-US" dirty="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a:t>
            </a:r>
            <a:r>
              <a:rPr lang="hr-HR" dirty="0">
                <a:latin typeface="Garamond" panose="02020404030301010803" pitchFamily="18" charset="0"/>
              </a:rPr>
              <a:t>s</a:t>
            </a:r>
            <a:r>
              <a:rPr lang="en-US" dirty="0">
                <a:latin typeface="Garamond" panose="02020404030301010803" pitchFamily="18" charset="0"/>
              </a:rPr>
              <a:t>porta: </a:t>
            </a:r>
            <a:endParaRPr lang="hr-HR" dirty="0">
              <a:latin typeface="Garamond" panose="02020404030301010803" pitchFamily="18" charset="0"/>
            </a:endParaRPr>
          </a:p>
          <a:p>
            <a:r>
              <a:rPr lang="en-US" u="sng" dirty="0">
                <a:latin typeface="Garamond" panose="02020404030301010803" pitchFamily="18" charset="0"/>
                <a:hlinkClick r:id="rId5"/>
              </a:rPr>
              <a:t>http://www.mzos.hr/</a:t>
            </a:r>
            <a:endParaRPr lang="hr-HR" dirty="0">
              <a:latin typeface="Garamond" panose="02020404030301010803" pitchFamily="18" charset="0"/>
            </a:endParaRPr>
          </a:p>
          <a:p>
            <a:r>
              <a:rPr lang="en-US" dirty="0">
                <a:latin typeface="Garamond" panose="02020404030301010803" pitchFamily="18" charset="0"/>
              </a:rPr>
              <a:t>•</a:t>
            </a:r>
            <a:r>
              <a:rPr lang="hr-HR" dirty="0">
                <a:latin typeface="Garamond" panose="02020404030301010803" pitchFamily="18" charset="0"/>
              </a:rPr>
              <a:t> </a:t>
            </a:r>
            <a:r>
              <a:rPr lang="en-US" dirty="0" err="1">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mrežnim</a:t>
            </a:r>
            <a:r>
              <a:rPr lang="en-US" dirty="0">
                <a:latin typeface="Garamond" panose="02020404030301010803" pitchFamily="18" charset="0"/>
              </a:rPr>
              <a:t> </a:t>
            </a:r>
            <a:r>
              <a:rPr lang="en-US" dirty="0" err="1">
                <a:latin typeface="Garamond" panose="02020404030301010803" pitchFamily="18" charset="0"/>
              </a:rPr>
              <a:t>stranicama</a:t>
            </a:r>
            <a:r>
              <a:rPr lang="en-US" dirty="0">
                <a:latin typeface="Garamond" panose="02020404030301010803" pitchFamily="18" charset="0"/>
              </a:rPr>
              <a:t> </a:t>
            </a:r>
            <a:r>
              <a:rPr lang="en-US" dirty="0" err="1">
                <a:latin typeface="Garamond" panose="02020404030301010803" pitchFamily="18" charset="0"/>
              </a:rPr>
              <a:t>visokih</a:t>
            </a:r>
            <a:r>
              <a:rPr lang="en-US" dirty="0">
                <a:latin typeface="Garamond" panose="02020404030301010803" pitchFamily="18" charset="0"/>
              </a:rPr>
              <a:t> </a:t>
            </a:r>
            <a:r>
              <a:rPr lang="en-US" dirty="0" err="1">
                <a:latin typeface="Garamond" panose="02020404030301010803" pitchFamily="18" charset="0"/>
              </a:rPr>
              <a:t>učilišta</a:t>
            </a:r>
            <a:r>
              <a:rPr lang="en-US" dirty="0">
                <a:latin typeface="Garamond" panose="02020404030301010803" pitchFamily="18" charset="0"/>
              </a:rPr>
              <a:t> </a:t>
            </a:r>
            <a:r>
              <a:rPr lang="hr-HR" dirty="0">
                <a:latin typeface="Garamond" panose="02020404030301010803" pitchFamily="18" charset="0"/>
              </a:rPr>
              <a:t>detaljno su opisani</a:t>
            </a:r>
            <a:r>
              <a:rPr lang="en-US" dirty="0">
                <a:latin typeface="Garamond" panose="02020404030301010803" pitchFamily="18" charset="0"/>
              </a:rPr>
              <a:t> </a:t>
            </a:r>
            <a:r>
              <a:rPr lang="en-US" dirty="0" err="1">
                <a:latin typeface="Garamond" panose="02020404030301010803" pitchFamily="18" charset="0"/>
              </a:rPr>
              <a:t>uvjet</a:t>
            </a:r>
            <a:r>
              <a:rPr lang="hr-HR" dirty="0">
                <a:latin typeface="Garamond" panose="02020404030301010803" pitchFamily="18" charset="0"/>
              </a:rPr>
              <a:t>i</a:t>
            </a:r>
            <a:r>
              <a:rPr lang="en-US" dirty="0">
                <a:latin typeface="Garamond" panose="02020404030301010803" pitchFamily="18" charset="0"/>
              </a:rPr>
              <a:t> </a:t>
            </a:r>
            <a:r>
              <a:rPr lang="en-US" dirty="0" err="1">
                <a:latin typeface="Garamond" panose="02020404030301010803" pitchFamily="18" charset="0"/>
              </a:rPr>
              <a:t>za</a:t>
            </a:r>
            <a:r>
              <a:rPr lang="en-US" dirty="0">
                <a:latin typeface="Garamond" panose="02020404030301010803" pitchFamily="18" charset="0"/>
              </a:rPr>
              <a:t> </a:t>
            </a:r>
            <a:r>
              <a:rPr lang="en-US" dirty="0" err="1">
                <a:latin typeface="Garamond" panose="02020404030301010803" pitchFamily="18" charset="0"/>
              </a:rPr>
              <a:t>upis</a:t>
            </a:r>
            <a:r>
              <a:rPr lang="en-US" dirty="0">
                <a:latin typeface="Garamond" panose="02020404030301010803" pitchFamily="18" charset="0"/>
              </a:rPr>
              <a:t> </a:t>
            </a:r>
            <a:r>
              <a:rPr lang="hr-HR" dirty="0">
                <a:latin typeface="Garamond" panose="02020404030301010803" pitchFamily="18" charset="0"/>
              </a:rPr>
              <a:t>na</a:t>
            </a:r>
            <a:r>
              <a:rPr lang="en-US" dirty="0">
                <a:latin typeface="Garamond" panose="02020404030301010803" pitchFamily="18" charset="0"/>
              </a:rPr>
              <a:t> </a:t>
            </a:r>
            <a:r>
              <a:rPr lang="en-US" dirty="0" err="1">
                <a:latin typeface="Garamond" panose="02020404030301010803" pitchFamily="18" charset="0"/>
              </a:rPr>
              <a:t>prvu</a:t>
            </a:r>
            <a:r>
              <a:rPr lang="en-US" dirty="0">
                <a:latin typeface="Garamond" panose="02020404030301010803" pitchFamily="18" charset="0"/>
              </a:rPr>
              <a:t> </a:t>
            </a:r>
            <a:r>
              <a:rPr lang="en-US" dirty="0" err="1">
                <a:latin typeface="Garamond" panose="02020404030301010803" pitchFamily="18" charset="0"/>
              </a:rPr>
              <a:t>godinu</a:t>
            </a:r>
            <a:r>
              <a:rPr lang="en-US" dirty="0">
                <a:latin typeface="Garamond" panose="02020404030301010803" pitchFamily="18" charset="0"/>
              </a:rPr>
              <a:t> </a:t>
            </a:r>
            <a:r>
              <a:rPr lang="en-US" dirty="0" err="1">
                <a:latin typeface="Garamond" panose="02020404030301010803" pitchFamily="18" charset="0"/>
              </a:rPr>
              <a:t>studija</a:t>
            </a:r>
            <a:r>
              <a:rPr lang="en-US" dirty="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a:t>
            </a:r>
            <a:r>
              <a:rPr lang="en-US" dirty="0" err="1">
                <a:latin typeface="Garamond" panose="02020404030301010803" pitchFamily="18" charset="0"/>
              </a:rPr>
              <a:t>studijski</a:t>
            </a:r>
            <a:r>
              <a:rPr lang="en-US" dirty="0">
                <a:latin typeface="Garamond" panose="02020404030301010803" pitchFamily="18" charset="0"/>
              </a:rPr>
              <a:t> program</a:t>
            </a:r>
            <a:r>
              <a:rPr lang="hr-HR" dirty="0">
                <a:latin typeface="Garamond" panose="02020404030301010803" pitchFamily="18" charset="0"/>
              </a:rPr>
              <a:t>i</a:t>
            </a:r>
            <a:endParaRPr lang="hr-HR" b="1" u="sng" dirty="0">
              <a:latin typeface="Garamond" panose="02020404030301010803" pitchFamily="18" charset="0"/>
            </a:endParaRPr>
          </a:p>
          <a:p>
            <a:endParaRPr lang="hr-HR" dirty="0">
              <a:latin typeface="Garamond" panose="02020404030301010803" pitchFamily="18" charset="0"/>
            </a:endParaRPr>
          </a:p>
          <a:p>
            <a:r>
              <a:rPr lang="hr-HR" dirty="0">
                <a:latin typeface="Garamond" panose="02020404030301010803" pitchFamily="18" charset="0"/>
              </a:rPr>
              <a:t>Najbitnije informacije nalaze se i na školskoj mrežnoj stranici (</a:t>
            </a:r>
            <a:r>
              <a:rPr lang="hr-HR" dirty="0">
                <a:latin typeface="Garamond" panose="02020404030301010803" pitchFamily="18" charset="0"/>
                <a:hlinkClick r:id="rId6"/>
              </a:rPr>
              <a:t>http://www.gimnazija-sesnaesta-zg.skole.hr/dr_avna_matura</a:t>
            </a:r>
            <a:r>
              <a:rPr lang="hr-HR" dirty="0">
                <a:latin typeface="Garamond" panose="02020404030301010803" pitchFamily="18" charset="0"/>
              </a:rPr>
              <a:t>), školskom facebooku i u vašim virtualnim učionicama na CARNET-ovoj platformi Loomen.</a:t>
            </a:r>
            <a:endParaRPr lang="en-US"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132327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ZAŠTITNE MASKE</a:t>
            </a:r>
          </a:p>
        </p:txBody>
      </p:sp>
      <p:sp>
        <p:nvSpPr>
          <p:cNvPr id="3" name="Content Placeholder 2"/>
          <p:cNvSpPr>
            <a:spLocks noGrp="1"/>
          </p:cNvSpPr>
          <p:nvPr>
            <p:ph idx="1"/>
          </p:nvPr>
        </p:nvSpPr>
        <p:spPr/>
        <p:txBody>
          <a:bodyPr>
            <a:normAutofit/>
          </a:bodyPr>
          <a:lstStyle/>
          <a:p>
            <a:r>
              <a:rPr lang="hr-HR" dirty="0"/>
              <a:t>Nošenje maski tijekom ispita je obavezno.</a:t>
            </a:r>
          </a:p>
          <a:p>
            <a:r>
              <a:rPr lang="hr-HR" dirty="0"/>
              <a:t>Provjera identiteta učenika koji nosi masku provodi se na način da učenik nakratko spusti masku s lica na </a:t>
            </a:r>
            <a:r>
              <a:rPr lang="pl-PL" dirty="0"/>
              <a:t>udaljenosti od 2 m od osobe zadužene za provjeru osobnih iskaznica te potom vraća masku na lice. </a:t>
            </a:r>
          </a:p>
          <a:p>
            <a:r>
              <a:rPr lang="pl-PL" dirty="0"/>
              <a:t>Maska </a:t>
            </a:r>
            <a:r>
              <a:rPr lang="hr-HR" dirty="0"/>
              <a:t>se nosi na način da cijelo vrijeme prekriva nos i usta (</a:t>
            </a:r>
            <a:r>
              <a:rPr lang="hr-HR" dirty="0">
                <a:hlinkClick r:id="rId2"/>
              </a:rPr>
              <a:t>https://www.hzjz.hr/wp-content/uploads/2020/03/Maske-za-lice-1.pdf</a:t>
            </a:r>
            <a:r>
              <a:rPr lang="hr-HR" dirty="0"/>
              <a:t>)</a:t>
            </a:r>
          </a:p>
        </p:txBody>
      </p:sp>
    </p:spTree>
    <p:extLst>
      <p:ext uri="{BB962C8B-B14F-4D97-AF65-F5344CB8AC3E}">
        <p14:creationId xmlns:p14="http://schemas.microsoft.com/office/powerpoint/2010/main" val="110232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DOLAZAK NA MATURU</a:t>
            </a:r>
          </a:p>
        </p:txBody>
      </p:sp>
      <p:sp>
        <p:nvSpPr>
          <p:cNvPr id="3" name="Content Placeholder 2"/>
          <p:cNvSpPr>
            <a:spLocks noGrp="1"/>
          </p:cNvSpPr>
          <p:nvPr>
            <p:ph idx="1"/>
          </p:nvPr>
        </p:nvSpPr>
        <p:spPr/>
        <p:txBody>
          <a:bodyPr>
            <a:normAutofit fontScale="92500" lnSpcReduction="20000"/>
          </a:bodyPr>
          <a:lstStyle/>
          <a:p>
            <a:r>
              <a:rPr lang="hr-HR" dirty="0"/>
              <a:t>Učenici dolaze u školu </a:t>
            </a:r>
            <a:r>
              <a:rPr lang="hr-HR" b="1" dirty="0"/>
              <a:t>najkasnije 35 minuta prije početka ispita </a:t>
            </a:r>
            <a:r>
              <a:rPr lang="hr-HR" dirty="0"/>
              <a:t>(8.25 ili 13.25) i okupljaju se </a:t>
            </a:r>
            <a:r>
              <a:rPr lang="hr-HR" b="1" u="sng" dirty="0"/>
              <a:t>U DVORIŠTU ŠKOLE (na školskom igralištu)</a:t>
            </a:r>
          </a:p>
          <a:p>
            <a:r>
              <a:rPr lang="hr-HR" dirty="0"/>
              <a:t>Prije ulaska u školu učenici se ne smiju grupirati – izvan i unutar ustanove poželjan je fizički razmak od 2 metra</a:t>
            </a:r>
          </a:p>
          <a:p>
            <a:r>
              <a:rPr lang="hr-HR" dirty="0"/>
              <a:t>Učenici ulaze u školu kroz </a:t>
            </a:r>
            <a:r>
              <a:rPr lang="hr-HR" b="1" u="sng" dirty="0"/>
              <a:t>dva stražnja ulaza </a:t>
            </a:r>
            <a:r>
              <a:rPr lang="hr-HR" dirty="0"/>
              <a:t>prema popisima koji će biti oglašeni na stražnjim ulazima</a:t>
            </a:r>
          </a:p>
          <a:p>
            <a:r>
              <a:rPr lang="hr-HR" dirty="0"/>
              <a:t>Na popisima se nalazi abecedni raspored učenika po ispitnim prostorijama</a:t>
            </a:r>
          </a:p>
          <a:p>
            <a:r>
              <a:rPr lang="hr-HR" dirty="0"/>
              <a:t>Na ulazima u školu bit će smješteni dozatori s dezinficijensima i prije ulaska u školu </a:t>
            </a:r>
            <a:r>
              <a:rPr lang="hr-HR" b="1" u="sng" dirty="0"/>
              <a:t>učenici su obavezni dezinficirati ruke </a:t>
            </a:r>
          </a:p>
        </p:txBody>
      </p:sp>
    </p:spTree>
    <p:extLst>
      <p:ext uri="{BB962C8B-B14F-4D97-AF65-F5344CB8AC3E}">
        <p14:creationId xmlns:p14="http://schemas.microsoft.com/office/powerpoint/2010/main" val="336164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DOLAZAK NA MATURU</a:t>
            </a:r>
          </a:p>
        </p:txBody>
      </p:sp>
      <p:sp>
        <p:nvSpPr>
          <p:cNvPr id="3" name="Content Placeholder 2"/>
          <p:cNvSpPr>
            <a:spLocks noGrp="1"/>
          </p:cNvSpPr>
          <p:nvPr>
            <p:ph idx="1"/>
          </p:nvPr>
        </p:nvSpPr>
        <p:spPr/>
        <p:txBody>
          <a:bodyPr/>
          <a:lstStyle/>
          <a:p>
            <a:r>
              <a:rPr lang="hr-HR" dirty="0"/>
              <a:t>Nakon ulaska u školu učenici se upućuju ravno prema ispitnoj prostoriji u kojoj počinje ispit</a:t>
            </a:r>
          </a:p>
          <a:p>
            <a:r>
              <a:rPr lang="hr-HR" b="1" dirty="0"/>
              <a:t>Preporuča se da učenici, ako to nije nužno, sami ne otvaraju ni ne zatvaraju vrata</a:t>
            </a:r>
          </a:p>
          <a:p>
            <a:r>
              <a:rPr lang="hr-HR" dirty="0"/>
              <a:t>Učenici se okupljaju ispred ispitne prostorije i nakon prozivke i identifikacije (</a:t>
            </a:r>
            <a:r>
              <a:rPr lang="hr-HR" b="1" u="sng" dirty="0"/>
              <a:t>NUŽNO JE POKAZATI IDENTIFIKACIJSKI DOKUMENT</a:t>
            </a:r>
            <a:r>
              <a:rPr lang="hr-HR" dirty="0"/>
              <a:t>) ulaze u ispitnu prostoriju (okvirno vrijeme – 8.40, 13.40)</a:t>
            </a:r>
          </a:p>
          <a:p>
            <a:endParaRPr lang="hr-HR" dirty="0"/>
          </a:p>
        </p:txBody>
      </p:sp>
    </p:spTree>
    <p:extLst>
      <p:ext uri="{BB962C8B-B14F-4D97-AF65-F5344CB8AC3E}">
        <p14:creationId xmlns:p14="http://schemas.microsoft.com/office/powerpoint/2010/main" val="383744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ULAZAK U ISPITNU PROSTORIJU</a:t>
            </a:r>
          </a:p>
        </p:txBody>
      </p:sp>
      <p:sp>
        <p:nvSpPr>
          <p:cNvPr id="3" name="Content Placeholder 2"/>
          <p:cNvSpPr>
            <a:spLocks noGrp="1"/>
          </p:cNvSpPr>
          <p:nvPr>
            <p:ph idx="1"/>
          </p:nvPr>
        </p:nvSpPr>
        <p:spPr/>
        <p:txBody>
          <a:bodyPr/>
          <a:lstStyle/>
          <a:p>
            <a:r>
              <a:rPr lang="hr-HR" dirty="0"/>
              <a:t>Učenici prilikom ulaska u ispitnu prostoriju bivaju upućeni na </a:t>
            </a:r>
            <a:r>
              <a:rPr lang="hr-HR" b="1" dirty="0"/>
              <a:t>označeno mjesto sjedenja</a:t>
            </a:r>
          </a:p>
          <a:p>
            <a:r>
              <a:rPr lang="hr-HR" dirty="0"/>
              <a:t>Na ulasku učenici </a:t>
            </a:r>
            <a:r>
              <a:rPr lang="hr-HR" b="1" u="sng" dirty="0"/>
              <a:t>odlažu sve svoje osobne stvari</a:t>
            </a:r>
            <a:r>
              <a:rPr lang="hr-HR" dirty="0"/>
              <a:t> na za to predviđeno mjesto, označenu klupu</a:t>
            </a:r>
          </a:p>
          <a:p>
            <a:pPr marL="0" indent="0">
              <a:buNone/>
            </a:pPr>
            <a:r>
              <a:rPr lang="hr-HR" dirty="0"/>
              <a:t>(ruksake, torbe, </a:t>
            </a:r>
            <a:r>
              <a:rPr lang="hr-HR" b="1" u="sng" dirty="0"/>
              <a:t>ISKLJUČENE</a:t>
            </a:r>
            <a:r>
              <a:rPr lang="hr-HR" dirty="0"/>
              <a:t> mobilne telefone – BITNO: ne stišane, ne na vibraciji..., svu tehnologiju, sve knjige i pomagala...)</a:t>
            </a:r>
          </a:p>
        </p:txBody>
      </p:sp>
    </p:spTree>
    <p:extLst>
      <p:ext uri="{BB962C8B-B14F-4D97-AF65-F5344CB8AC3E}">
        <p14:creationId xmlns:p14="http://schemas.microsoft.com/office/powerpoint/2010/main" val="231966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ULAZAK U ISPITNU PROSTORIJU</a:t>
            </a:r>
          </a:p>
        </p:txBody>
      </p:sp>
      <p:sp>
        <p:nvSpPr>
          <p:cNvPr id="3" name="Content Placeholder 2"/>
          <p:cNvSpPr>
            <a:spLocks noGrp="1"/>
          </p:cNvSpPr>
          <p:nvPr>
            <p:ph idx="1"/>
          </p:nvPr>
        </p:nvSpPr>
        <p:spPr/>
        <p:txBody>
          <a:bodyPr>
            <a:normAutofit fontScale="92500"/>
          </a:bodyPr>
          <a:lstStyle/>
          <a:p>
            <a:r>
              <a:rPr lang="hr-HR" dirty="0"/>
              <a:t>Učenici na stolu smiju imati samo:</a:t>
            </a:r>
          </a:p>
          <a:p>
            <a:pPr marL="0" indent="0">
              <a:buNone/>
            </a:pPr>
            <a:r>
              <a:rPr lang="hr-HR" b="1" dirty="0"/>
              <a:t>kemijsku olovku </a:t>
            </a:r>
            <a:r>
              <a:rPr lang="hr-HR" dirty="0"/>
              <a:t>plave ili crne boje (i ostali dozvoljeni </a:t>
            </a:r>
            <a:r>
              <a:rPr lang="hr-HR" b="1" dirty="0"/>
              <a:t>pribor</a:t>
            </a:r>
            <a:r>
              <a:rPr lang="hr-HR" dirty="0"/>
              <a:t> za pojedine ispite)</a:t>
            </a:r>
          </a:p>
          <a:p>
            <a:pPr marL="0" indent="0">
              <a:buNone/>
            </a:pPr>
            <a:r>
              <a:rPr lang="hr-HR" b="1" dirty="0"/>
              <a:t>identifikacijski dokument s fotografijom </a:t>
            </a:r>
            <a:r>
              <a:rPr lang="hr-HR" dirty="0"/>
              <a:t>(na rubu stola)</a:t>
            </a:r>
          </a:p>
          <a:p>
            <a:pPr marL="0" indent="0">
              <a:buNone/>
            </a:pPr>
            <a:r>
              <a:rPr lang="hr-HR" b="1" dirty="0"/>
              <a:t>bočicu s vodom </a:t>
            </a:r>
            <a:r>
              <a:rPr lang="hr-HR" dirty="0"/>
              <a:t>u prozirnoj ambalaži bez naljepnice (ako žele)</a:t>
            </a:r>
          </a:p>
          <a:p>
            <a:pPr marL="0" indent="0">
              <a:buNone/>
            </a:pPr>
            <a:r>
              <a:rPr lang="hr-HR" b="1" dirty="0"/>
              <a:t>ispitni materijal</a:t>
            </a:r>
          </a:p>
          <a:p>
            <a:pPr marL="0" indent="0">
              <a:buNone/>
            </a:pPr>
            <a:r>
              <a:rPr lang="hr-HR" dirty="0"/>
              <a:t>* lijekovi, slatkiši, hrana – na stolu voditelja prostorije (za učenike sa zdravstvenim poteškoćama, obavezno prethodno obavijestiti ispitnu koordinatoricu)</a:t>
            </a:r>
          </a:p>
        </p:txBody>
      </p:sp>
    </p:spTree>
    <p:extLst>
      <p:ext uri="{BB962C8B-B14F-4D97-AF65-F5344CB8AC3E}">
        <p14:creationId xmlns:p14="http://schemas.microsoft.com/office/powerpoint/2010/main" val="273336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solidFill>
                  <a:prstClr val="black"/>
                </a:solidFill>
                <a:latin typeface="Constantia"/>
              </a:rPr>
              <a:t>KAŠNJENJE</a:t>
            </a:r>
            <a:br>
              <a:rPr lang="hr-HR" dirty="0"/>
            </a:br>
            <a:endParaRPr lang="hr-HR" dirty="0"/>
          </a:p>
        </p:txBody>
      </p:sp>
      <p:sp>
        <p:nvSpPr>
          <p:cNvPr id="3" name="Content Placeholder 2"/>
          <p:cNvSpPr>
            <a:spLocks noGrp="1"/>
          </p:cNvSpPr>
          <p:nvPr>
            <p:ph idx="1"/>
          </p:nvPr>
        </p:nvSpPr>
        <p:spPr/>
        <p:txBody>
          <a:bodyPr>
            <a:normAutofit fontScale="77500" lnSpcReduction="20000"/>
          </a:bodyPr>
          <a:lstStyle/>
          <a:p>
            <a:r>
              <a:rPr lang="en-US" dirty="0"/>
              <a:t>Ako </a:t>
            </a:r>
            <a:r>
              <a:rPr lang="en-US" dirty="0" err="1"/>
              <a:t>učenik</a:t>
            </a:r>
            <a:r>
              <a:rPr lang="en-US" dirty="0"/>
              <a:t> </a:t>
            </a:r>
            <a:r>
              <a:rPr lang="en-US" dirty="0" err="1"/>
              <a:t>zakasni</a:t>
            </a:r>
            <a:r>
              <a:rPr lang="en-US" dirty="0"/>
              <a:t> </a:t>
            </a:r>
            <a:r>
              <a:rPr lang="en-US" dirty="0" err="1"/>
              <a:t>na</a:t>
            </a:r>
            <a:r>
              <a:rPr lang="en-US" dirty="0"/>
              <a:t> </a:t>
            </a:r>
            <a:r>
              <a:rPr lang="en-US" dirty="0" err="1"/>
              <a:t>početak</a:t>
            </a:r>
            <a:r>
              <a:rPr lang="en-US" dirty="0"/>
              <a:t> </a:t>
            </a:r>
            <a:r>
              <a:rPr lang="en-US" dirty="0" err="1"/>
              <a:t>ispita</a:t>
            </a:r>
            <a:r>
              <a:rPr lang="en-US" dirty="0"/>
              <a:t> </a:t>
            </a:r>
            <a:r>
              <a:rPr lang="en-US" b="1" u="sng" dirty="0" err="1"/>
              <a:t>manje</a:t>
            </a:r>
            <a:r>
              <a:rPr lang="en-US" b="1" u="sng" dirty="0"/>
              <a:t> od 30 </a:t>
            </a:r>
            <a:r>
              <a:rPr lang="en-US" b="1" u="sng" dirty="0" err="1"/>
              <a:t>minuta</a:t>
            </a:r>
            <a:r>
              <a:rPr lang="en-US" dirty="0"/>
              <a:t>, </a:t>
            </a:r>
            <a:r>
              <a:rPr lang="en-US" dirty="0" err="1"/>
              <a:t>može</a:t>
            </a:r>
            <a:r>
              <a:rPr lang="en-US" dirty="0"/>
              <a:t> </a:t>
            </a:r>
            <a:r>
              <a:rPr lang="en-US" dirty="0" err="1"/>
              <a:t>pristupiti</a:t>
            </a:r>
            <a:r>
              <a:rPr lang="en-US" dirty="0"/>
              <a:t> </a:t>
            </a:r>
            <a:r>
              <a:rPr lang="en-US" dirty="0" err="1"/>
              <a:t>polaganju</a:t>
            </a:r>
            <a:r>
              <a:rPr lang="en-US" dirty="0"/>
              <a:t> </a:t>
            </a:r>
            <a:r>
              <a:rPr lang="en-US" dirty="0" err="1"/>
              <a:t>ispita</a:t>
            </a:r>
            <a:r>
              <a:rPr lang="en-US" dirty="0"/>
              <a:t>, </a:t>
            </a:r>
            <a:r>
              <a:rPr lang="en-US" dirty="0" err="1"/>
              <a:t>ali</a:t>
            </a:r>
            <a:r>
              <a:rPr lang="en-US" dirty="0"/>
              <a:t> </a:t>
            </a:r>
            <a:r>
              <a:rPr lang="en-US" dirty="0" err="1"/>
              <a:t>vrijeme</a:t>
            </a:r>
            <a:r>
              <a:rPr lang="en-US" dirty="0"/>
              <a:t> </a:t>
            </a:r>
            <a:r>
              <a:rPr lang="en-US" dirty="0" err="1"/>
              <a:t>polaganja</a:t>
            </a:r>
            <a:r>
              <a:rPr lang="en-US" dirty="0"/>
              <a:t> mu se ne </a:t>
            </a:r>
            <a:r>
              <a:rPr lang="en-US" dirty="0" err="1"/>
              <a:t>produžuje</a:t>
            </a:r>
            <a:r>
              <a:rPr lang="hr-HR" dirty="0"/>
              <a:t>.</a:t>
            </a:r>
            <a:endParaRPr lang="en-US" dirty="0"/>
          </a:p>
          <a:p>
            <a:r>
              <a:rPr lang="en-US" dirty="0"/>
              <a:t>Ako </a:t>
            </a:r>
            <a:r>
              <a:rPr lang="en-US" dirty="0" err="1"/>
              <a:t>učenik</a:t>
            </a:r>
            <a:r>
              <a:rPr lang="en-US" dirty="0"/>
              <a:t> </a:t>
            </a:r>
            <a:r>
              <a:rPr lang="en-US" dirty="0" err="1"/>
              <a:t>zakasni</a:t>
            </a:r>
            <a:r>
              <a:rPr lang="en-US" dirty="0"/>
              <a:t> </a:t>
            </a:r>
            <a:r>
              <a:rPr lang="en-US" dirty="0" err="1"/>
              <a:t>iz</a:t>
            </a:r>
            <a:r>
              <a:rPr lang="en-US" dirty="0"/>
              <a:t> </a:t>
            </a:r>
            <a:r>
              <a:rPr lang="en-US" dirty="0" err="1"/>
              <a:t>opravdanih</a:t>
            </a:r>
            <a:r>
              <a:rPr lang="en-US" dirty="0"/>
              <a:t> </a:t>
            </a:r>
            <a:r>
              <a:rPr lang="en-US" dirty="0" err="1"/>
              <a:t>ra</a:t>
            </a:r>
            <a:r>
              <a:rPr lang="hr-HR" dirty="0"/>
              <a:t>z</a:t>
            </a:r>
            <a:r>
              <a:rPr lang="en-US" dirty="0" err="1"/>
              <a:t>loga</a:t>
            </a:r>
            <a:r>
              <a:rPr lang="en-US" dirty="0"/>
              <a:t> </a:t>
            </a:r>
            <a:r>
              <a:rPr lang="en-US" b="1" u="sng" dirty="0" err="1"/>
              <a:t>više</a:t>
            </a:r>
            <a:r>
              <a:rPr lang="en-US" b="1" u="sng" dirty="0"/>
              <a:t> od 30 </a:t>
            </a:r>
            <a:r>
              <a:rPr lang="en-US" b="1" u="sng" dirty="0" err="1"/>
              <a:t>minuta</a:t>
            </a:r>
            <a:r>
              <a:rPr lang="en-US" b="1" dirty="0"/>
              <a:t> </a:t>
            </a:r>
            <a:r>
              <a:rPr lang="en-US" dirty="0"/>
              <a:t>– </a:t>
            </a:r>
            <a:r>
              <a:rPr lang="hr-HR" dirty="0"/>
              <a:t>NCVVO</a:t>
            </a:r>
            <a:r>
              <a:rPr lang="en-US" dirty="0"/>
              <a:t> mu </a:t>
            </a:r>
            <a:r>
              <a:rPr lang="en-US" dirty="0" err="1"/>
              <a:t>na</a:t>
            </a:r>
            <a:r>
              <a:rPr lang="en-US" dirty="0"/>
              <a:t> </a:t>
            </a:r>
            <a:r>
              <a:rPr lang="en-US" dirty="0" err="1"/>
              <a:t>prijedlog</a:t>
            </a:r>
            <a:r>
              <a:rPr lang="en-US" dirty="0"/>
              <a:t> ŠIP-a </a:t>
            </a:r>
            <a:r>
              <a:rPr lang="en-US" dirty="0" err="1"/>
              <a:t>dopušta</a:t>
            </a:r>
            <a:r>
              <a:rPr lang="en-US" dirty="0"/>
              <a:t> </a:t>
            </a:r>
            <a:r>
              <a:rPr lang="en-US" dirty="0" err="1"/>
              <a:t>polaganje</a:t>
            </a:r>
            <a:r>
              <a:rPr lang="en-US" dirty="0"/>
              <a:t> </a:t>
            </a:r>
            <a:r>
              <a:rPr lang="en-US" dirty="0" err="1"/>
              <a:t>cijelog</a:t>
            </a:r>
            <a:r>
              <a:rPr lang="en-US" dirty="0"/>
              <a:t> </a:t>
            </a:r>
            <a:r>
              <a:rPr lang="en-US" dirty="0" err="1"/>
              <a:t>ispita</a:t>
            </a:r>
            <a:r>
              <a:rPr lang="en-US" dirty="0"/>
              <a:t> u </a:t>
            </a:r>
            <a:r>
              <a:rPr lang="en-US" dirty="0" err="1"/>
              <a:t>sljedećem</a:t>
            </a:r>
            <a:r>
              <a:rPr lang="en-US" dirty="0"/>
              <a:t> </a:t>
            </a:r>
            <a:r>
              <a:rPr lang="en-US" dirty="0" err="1"/>
              <a:t>ispitnom</a:t>
            </a:r>
            <a:r>
              <a:rPr lang="en-US" dirty="0"/>
              <a:t> </a:t>
            </a:r>
            <a:r>
              <a:rPr lang="en-US" dirty="0" err="1"/>
              <a:t>roku</a:t>
            </a:r>
            <a:r>
              <a:rPr lang="en-US" dirty="0"/>
              <a:t> (</a:t>
            </a:r>
            <a:r>
              <a:rPr lang="en-US" dirty="0" err="1"/>
              <a:t>smatrat</a:t>
            </a:r>
            <a:r>
              <a:rPr lang="en-US" dirty="0"/>
              <a:t> </a:t>
            </a:r>
            <a:r>
              <a:rPr lang="en-US" dirty="0" err="1"/>
              <a:t>će</a:t>
            </a:r>
            <a:r>
              <a:rPr lang="en-US" dirty="0"/>
              <a:t> se da </a:t>
            </a:r>
            <a:r>
              <a:rPr lang="en-US" dirty="0" err="1"/>
              <a:t>učenik</a:t>
            </a:r>
            <a:r>
              <a:rPr lang="en-US" dirty="0"/>
              <a:t> </a:t>
            </a:r>
            <a:r>
              <a:rPr lang="en-US" dirty="0" err="1"/>
              <a:t>nije</a:t>
            </a:r>
            <a:r>
              <a:rPr lang="en-US" dirty="0"/>
              <a:t> </a:t>
            </a:r>
            <a:r>
              <a:rPr lang="en-US" dirty="0" err="1"/>
              <a:t>iskoristio</a:t>
            </a:r>
            <a:r>
              <a:rPr lang="en-US" dirty="0"/>
              <a:t> </a:t>
            </a:r>
            <a:r>
              <a:rPr lang="en-US" dirty="0" err="1"/>
              <a:t>ispitni</a:t>
            </a:r>
            <a:r>
              <a:rPr lang="en-US" dirty="0"/>
              <a:t> </a:t>
            </a:r>
            <a:r>
              <a:rPr lang="en-US" dirty="0" err="1"/>
              <a:t>rok</a:t>
            </a:r>
            <a:r>
              <a:rPr lang="en-US" dirty="0"/>
              <a:t>)</a:t>
            </a:r>
          </a:p>
          <a:p>
            <a:r>
              <a:rPr lang="en-US" dirty="0" err="1"/>
              <a:t>Opravdani</a:t>
            </a:r>
            <a:r>
              <a:rPr lang="en-US" dirty="0"/>
              <a:t> </a:t>
            </a:r>
            <a:r>
              <a:rPr lang="en-US" dirty="0" err="1"/>
              <a:t>razlozi</a:t>
            </a:r>
            <a:r>
              <a:rPr lang="en-US" dirty="0"/>
              <a:t>:</a:t>
            </a:r>
          </a:p>
          <a:p>
            <a:pPr marL="0" indent="0">
              <a:buNone/>
            </a:pPr>
            <a:r>
              <a:rPr lang="en-US" dirty="0"/>
              <a:t>    - </a:t>
            </a:r>
            <a:r>
              <a:rPr lang="en-US" dirty="0" err="1"/>
              <a:t>zdravstveni</a:t>
            </a:r>
            <a:r>
              <a:rPr lang="en-US" dirty="0"/>
              <a:t> </a:t>
            </a:r>
            <a:r>
              <a:rPr lang="en-US" dirty="0" err="1"/>
              <a:t>problemi</a:t>
            </a:r>
            <a:endParaRPr lang="en-US" dirty="0"/>
          </a:p>
          <a:p>
            <a:pPr marL="0" indent="0">
              <a:buNone/>
            </a:pPr>
            <a:r>
              <a:rPr lang="en-US" dirty="0"/>
              <a:t>    - </a:t>
            </a:r>
            <a:r>
              <a:rPr lang="en-US" dirty="0" err="1"/>
              <a:t>okolnosti</a:t>
            </a:r>
            <a:r>
              <a:rPr lang="en-US" dirty="0"/>
              <a:t> u </a:t>
            </a:r>
            <a:r>
              <a:rPr lang="en-US" dirty="0" err="1"/>
              <a:t>prometu</a:t>
            </a:r>
            <a:r>
              <a:rPr lang="hr-HR" dirty="0"/>
              <a:t> (koje su dokazive)</a:t>
            </a:r>
            <a:endParaRPr lang="en-US" dirty="0"/>
          </a:p>
          <a:p>
            <a:pPr marL="0" indent="0">
              <a:buNone/>
            </a:pPr>
            <a:r>
              <a:rPr lang="en-US" dirty="0"/>
              <a:t>    - </a:t>
            </a:r>
            <a:r>
              <a:rPr lang="en-US" dirty="0" err="1"/>
              <a:t>smrt</a:t>
            </a:r>
            <a:r>
              <a:rPr lang="en-US" dirty="0"/>
              <a:t> u </a:t>
            </a:r>
            <a:r>
              <a:rPr lang="en-US" dirty="0" err="1"/>
              <a:t>obitelji</a:t>
            </a:r>
            <a:r>
              <a:rPr lang="en-US" dirty="0"/>
              <a:t>, </a:t>
            </a:r>
            <a:r>
              <a:rPr lang="en-US" dirty="0" err="1"/>
              <a:t>prometna</a:t>
            </a:r>
            <a:r>
              <a:rPr lang="en-US" dirty="0"/>
              <a:t> </a:t>
            </a:r>
            <a:r>
              <a:rPr lang="en-US" dirty="0" err="1"/>
              <a:t>ili</a:t>
            </a:r>
            <a:r>
              <a:rPr lang="en-US" dirty="0"/>
              <a:t> </a:t>
            </a:r>
            <a:r>
              <a:rPr lang="en-US" dirty="0" err="1"/>
              <a:t>druga</a:t>
            </a:r>
            <a:r>
              <a:rPr lang="en-US" dirty="0"/>
              <a:t> </a:t>
            </a:r>
            <a:r>
              <a:rPr lang="en-US" dirty="0" err="1"/>
              <a:t>nesreća</a:t>
            </a:r>
            <a:endParaRPr lang="en-US" dirty="0"/>
          </a:p>
          <a:p>
            <a:pPr marL="0" indent="0">
              <a:buNone/>
            </a:pPr>
            <a:r>
              <a:rPr lang="en-US" dirty="0"/>
              <a:t>    - </a:t>
            </a:r>
            <a:r>
              <a:rPr lang="en-US" dirty="0" err="1"/>
              <a:t>drugi</a:t>
            </a:r>
            <a:r>
              <a:rPr lang="en-US" dirty="0"/>
              <a:t> </a:t>
            </a:r>
            <a:r>
              <a:rPr lang="en-US" dirty="0" err="1"/>
              <a:t>izvanredni</a:t>
            </a:r>
            <a:r>
              <a:rPr lang="en-US" dirty="0"/>
              <a:t> </a:t>
            </a:r>
            <a:r>
              <a:rPr lang="en-US" dirty="0" err="1"/>
              <a:t>događaji</a:t>
            </a:r>
            <a:endParaRPr lang="en-US" dirty="0"/>
          </a:p>
          <a:p>
            <a:endParaRPr lang="hr-HR" dirty="0"/>
          </a:p>
        </p:txBody>
      </p:sp>
    </p:spTree>
    <p:extLst>
      <p:ext uri="{BB962C8B-B14F-4D97-AF65-F5344CB8AC3E}">
        <p14:creationId xmlns:p14="http://schemas.microsoft.com/office/powerpoint/2010/main" val="72639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PRIJE POČETKA ISPITA</a:t>
            </a:r>
          </a:p>
        </p:txBody>
      </p:sp>
      <p:sp>
        <p:nvSpPr>
          <p:cNvPr id="3" name="Content Placeholder 2"/>
          <p:cNvSpPr>
            <a:spLocks noGrp="1"/>
          </p:cNvSpPr>
          <p:nvPr>
            <p:ph idx="1"/>
          </p:nvPr>
        </p:nvSpPr>
        <p:spPr/>
        <p:txBody>
          <a:bodyPr>
            <a:normAutofit fontScale="77500" lnSpcReduction="20000"/>
          </a:bodyPr>
          <a:lstStyle/>
          <a:p>
            <a:r>
              <a:rPr lang="hr-HR" dirty="0"/>
              <a:t>Nakon prozivanja i nakon što su učenici sjeli na označena mjesta na kojima ih čekaju sigurnosne vrećice s njihovim ispitnim materijalima, oko 8.45 slijedi čitanje uputa (SLUŠAJTE IH POZORNO)</a:t>
            </a:r>
          </a:p>
          <a:p>
            <a:r>
              <a:rPr lang="hr-HR" dirty="0"/>
              <a:t>U istoj </a:t>
            </a:r>
            <a:r>
              <a:rPr lang="hr-HR" b="1" dirty="0"/>
              <a:t>sigurnosnoj vrećici s ispitnim materijalima </a:t>
            </a:r>
            <a:r>
              <a:rPr lang="hr-HR" dirty="0"/>
              <a:t>nalaze se i </a:t>
            </a:r>
            <a:r>
              <a:rPr lang="hr-HR" b="1" dirty="0"/>
              <a:t>identifikacijske naljepnice </a:t>
            </a:r>
            <a:r>
              <a:rPr lang="hr-HR" dirty="0"/>
              <a:t>(barkodovi) i </a:t>
            </a:r>
            <a:r>
              <a:rPr lang="hr-HR" b="1" dirty="0"/>
              <a:t>vrećica za povrat</a:t>
            </a:r>
          </a:p>
          <a:p>
            <a:r>
              <a:rPr lang="hr-HR" dirty="0"/>
              <a:t>Prema uputama učenici skidaju perforiranu traku sigurnosne vrećice i zadržavaju je kao dokaz da su bili na ispitu. Učenici lijepe identifikacijske naljepnice (tzv. BARKODOVE) na označena mjesta i posebno ih se upozorava da nigdje ne lijepe naljepnicu s označenim imenom i prezimenom. Dežurni će nastavnik pokupiti otvorene sigurnosne vrećice</a:t>
            </a:r>
          </a:p>
          <a:p>
            <a:r>
              <a:rPr lang="hr-HR" dirty="0"/>
              <a:t>Slijede upute za početak ispita</a:t>
            </a:r>
          </a:p>
          <a:p>
            <a:r>
              <a:rPr lang="hr-HR" dirty="0"/>
              <a:t> Ispit počinje u 9 odnosno 14 sati.</a:t>
            </a:r>
          </a:p>
        </p:txBody>
      </p:sp>
    </p:spTree>
    <p:extLst>
      <p:ext uri="{BB962C8B-B14F-4D97-AF65-F5344CB8AC3E}">
        <p14:creationId xmlns:p14="http://schemas.microsoft.com/office/powerpoint/2010/main" val="374841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UPUTE PRIJE POČETKA ISPITA</a:t>
            </a:r>
          </a:p>
        </p:txBody>
      </p:sp>
      <p:sp>
        <p:nvSpPr>
          <p:cNvPr id="3" name="Content Placeholder 2"/>
          <p:cNvSpPr>
            <a:spLocks noGrp="1"/>
          </p:cNvSpPr>
          <p:nvPr>
            <p:ph idx="1"/>
          </p:nvPr>
        </p:nvSpPr>
        <p:spPr/>
        <p:txBody>
          <a:bodyPr/>
          <a:lstStyle/>
          <a:p>
            <a:r>
              <a:rPr lang="hr-HR" dirty="0"/>
              <a:t>Učenici će prema uputama nastavnika prekrižiti pitanja u ispitnim knjižicama koja se neće vrednovati (zbog izmjena u ispitnim katalozima za obvezne predmete).</a:t>
            </a:r>
          </a:p>
          <a:p>
            <a:r>
              <a:rPr lang="hr-HR" dirty="0"/>
              <a:t>Učenici se podsjećaju kako se ispravno označava list za odgovore i kako se bilježe ispravci (inicijali, parafiranje)</a:t>
            </a:r>
          </a:p>
          <a:p>
            <a:r>
              <a:rPr lang="hr-HR" dirty="0"/>
              <a:t>Učenike se podsjeća kako se nigdje NE SMIJU POTPISIVATI PUNIM IMENOM I PREZIMENOM.</a:t>
            </a:r>
          </a:p>
        </p:txBody>
      </p:sp>
    </p:spTree>
    <p:extLst>
      <p:ext uri="{BB962C8B-B14F-4D97-AF65-F5344CB8AC3E}">
        <p14:creationId xmlns:p14="http://schemas.microsoft.com/office/powerpoint/2010/main" val="311110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TIJEKOM ISPITA</a:t>
            </a:r>
          </a:p>
        </p:txBody>
      </p:sp>
      <p:sp>
        <p:nvSpPr>
          <p:cNvPr id="3" name="Content Placeholder 2"/>
          <p:cNvSpPr>
            <a:spLocks noGrp="1"/>
          </p:cNvSpPr>
          <p:nvPr>
            <p:ph idx="1"/>
          </p:nvPr>
        </p:nvSpPr>
        <p:spPr/>
        <p:txBody>
          <a:bodyPr>
            <a:normAutofit fontScale="92500" lnSpcReduction="10000"/>
          </a:bodyPr>
          <a:lstStyle/>
          <a:p>
            <a:r>
              <a:rPr lang="hr-HR" dirty="0"/>
              <a:t>Ako učenik zakasni na početak ispita manje od 30 minuta, može pristupiti polaganju ispita, no vrijeme polaganja mu se ne produžuje.</a:t>
            </a:r>
          </a:p>
          <a:p>
            <a:r>
              <a:rPr lang="hr-HR" dirty="0"/>
              <a:t>Prvih 30 minuta nakon početka ispita i zadnjih 15 minuta prije završetka određenoga za rješavanje ispita, </a:t>
            </a:r>
            <a:r>
              <a:rPr lang="hr-HR" b="1" dirty="0"/>
              <a:t>niti jedan učenik ne smije napustiti ispitnu prostoriju. </a:t>
            </a:r>
          </a:p>
          <a:p>
            <a:r>
              <a:rPr lang="hr-HR" dirty="0"/>
              <a:t>Ako učenik završi ispit prije vremena, može predati ispit prije vremena – no tijekom zadnjih 15 minuta nema izlaska iz ispitne prostorije</a:t>
            </a:r>
          </a:p>
          <a:p>
            <a:r>
              <a:rPr lang="hr-HR" dirty="0"/>
              <a:t>Tijekom ispita moguć je odlazak na toalet – u isto vrijeme samo jedan učenik, javiti dizanjem ruke, odlazak u pratnji dežurnog nastavnika</a:t>
            </a:r>
          </a:p>
        </p:txBody>
      </p:sp>
    </p:spTree>
    <p:extLst>
      <p:ext uri="{BB962C8B-B14F-4D97-AF65-F5344CB8AC3E}">
        <p14:creationId xmlns:p14="http://schemas.microsoft.com/office/powerpoint/2010/main" val="53475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PONAŠANJE TIJEKOM ISPITA</a:t>
            </a:r>
          </a:p>
        </p:txBody>
      </p:sp>
      <p:sp>
        <p:nvSpPr>
          <p:cNvPr id="3" name="Content Placeholder 2"/>
          <p:cNvSpPr>
            <a:spLocks noGrp="1"/>
          </p:cNvSpPr>
          <p:nvPr>
            <p:ph idx="1"/>
          </p:nvPr>
        </p:nvSpPr>
        <p:spPr/>
        <p:txBody>
          <a:bodyPr>
            <a:normAutofit fontScale="92500" lnSpcReduction="10000"/>
          </a:bodyPr>
          <a:lstStyle/>
          <a:p>
            <a:r>
              <a:rPr lang="en-US" dirty="0" err="1"/>
              <a:t>Ako</a:t>
            </a:r>
            <a:r>
              <a:rPr lang="en-US" dirty="0"/>
              <a:t> </a:t>
            </a:r>
            <a:r>
              <a:rPr lang="en-US" dirty="0" err="1"/>
              <a:t>učenik</a:t>
            </a:r>
            <a:r>
              <a:rPr lang="en-US" dirty="0"/>
              <a:t> </a:t>
            </a:r>
            <a:r>
              <a:rPr lang="en-US" dirty="0" err="1"/>
              <a:t>iz</a:t>
            </a:r>
            <a:r>
              <a:rPr lang="en-US" dirty="0"/>
              <a:t> </a:t>
            </a:r>
            <a:r>
              <a:rPr lang="en-US" dirty="0" err="1"/>
              <a:t>opravdanog</a:t>
            </a:r>
            <a:r>
              <a:rPr lang="en-US" dirty="0"/>
              <a:t> </a:t>
            </a:r>
            <a:r>
              <a:rPr lang="en-US" dirty="0" err="1"/>
              <a:t>razloga</a:t>
            </a:r>
            <a:r>
              <a:rPr lang="en-US" dirty="0"/>
              <a:t> </a:t>
            </a:r>
            <a:r>
              <a:rPr lang="en-US" dirty="0" err="1"/>
              <a:t>prekine</a:t>
            </a:r>
            <a:r>
              <a:rPr lang="en-US" dirty="0"/>
              <a:t> </a:t>
            </a:r>
            <a:r>
              <a:rPr lang="en-US" dirty="0" err="1"/>
              <a:t>ispit</a:t>
            </a:r>
            <a:r>
              <a:rPr lang="en-US" dirty="0"/>
              <a:t>, ŠIP </a:t>
            </a:r>
            <a:r>
              <a:rPr lang="en-US" dirty="0" err="1"/>
              <a:t>će</a:t>
            </a:r>
            <a:r>
              <a:rPr lang="en-US" dirty="0"/>
              <a:t> mu </a:t>
            </a:r>
            <a:r>
              <a:rPr lang="en-US" dirty="0" err="1"/>
              <a:t>produljiti</a:t>
            </a:r>
            <a:r>
              <a:rPr lang="en-US" dirty="0"/>
              <a:t> </a:t>
            </a:r>
            <a:r>
              <a:rPr lang="en-US" dirty="0" err="1"/>
              <a:t>vrijeme</a:t>
            </a:r>
            <a:r>
              <a:rPr lang="en-US" dirty="0"/>
              <a:t> </a:t>
            </a:r>
            <a:r>
              <a:rPr lang="en-US" dirty="0" err="1"/>
              <a:t>polaganja</a:t>
            </a:r>
            <a:r>
              <a:rPr lang="en-US" dirty="0"/>
              <a:t> </a:t>
            </a:r>
            <a:r>
              <a:rPr lang="en-US" dirty="0" err="1"/>
              <a:t>ispita</a:t>
            </a:r>
            <a:r>
              <a:rPr lang="en-US" dirty="0"/>
              <a:t> </a:t>
            </a:r>
            <a:r>
              <a:rPr lang="en-US" dirty="0" err="1"/>
              <a:t>za</a:t>
            </a:r>
            <a:r>
              <a:rPr lang="en-US" dirty="0"/>
              <a:t> </a:t>
            </a:r>
            <a:r>
              <a:rPr lang="en-US" dirty="0" err="1"/>
              <a:t>duljinu</a:t>
            </a:r>
            <a:r>
              <a:rPr lang="en-US" dirty="0"/>
              <a:t> </a:t>
            </a:r>
            <a:r>
              <a:rPr lang="en-US" dirty="0" err="1"/>
              <a:t>vremena</a:t>
            </a:r>
            <a:r>
              <a:rPr lang="en-US" dirty="0"/>
              <a:t> </a:t>
            </a:r>
            <a:r>
              <a:rPr lang="en-US" dirty="0" err="1"/>
              <a:t>prekida</a:t>
            </a:r>
            <a:r>
              <a:rPr lang="en-US" dirty="0"/>
              <a:t> (</a:t>
            </a:r>
            <a:r>
              <a:rPr lang="en-US" dirty="0" err="1"/>
              <a:t>ali</a:t>
            </a:r>
            <a:r>
              <a:rPr lang="en-US" dirty="0"/>
              <a:t> </a:t>
            </a:r>
            <a:r>
              <a:rPr lang="en-US" dirty="0" err="1"/>
              <a:t>najviše</a:t>
            </a:r>
            <a:r>
              <a:rPr lang="en-US" dirty="0"/>
              <a:t> do 50 </a:t>
            </a:r>
            <a:r>
              <a:rPr lang="en-US" dirty="0" err="1"/>
              <a:t>posto</a:t>
            </a:r>
            <a:r>
              <a:rPr lang="en-US" dirty="0"/>
              <a:t> </a:t>
            </a:r>
            <a:r>
              <a:rPr lang="en-US" dirty="0" err="1"/>
              <a:t>vremena</a:t>
            </a:r>
            <a:r>
              <a:rPr lang="en-US" dirty="0"/>
              <a:t> </a:t>
            </a:r>
            <a:r>
              <a:rPr lang="en-US" dirty="0" err="1"/>
              <a:t>predviđenog</a:t>
            </a:r>
            <a:r>
              <a:rPr lang="en-US" dirty="0"/>
              <a:t> </a:t>
            </a:r>
            <a:r>
              <a:rPr lang="en-US" dirty="0" err="1"/>
              <a:t>za</a:t>
            </a:r>
            <a:r>
              <a:rPr lang="en-US" dirty="0"/>
              <a:t> </a:t>
            </a:r>
            <a:r>
              <a:rPr lang="en-US" dirty="0" err="1"/>
              <a:t>trajanje</a:t>
            </a:r>
            <a:r>
              <a:rPr lang="en-US" dirty="0"/>
              <a:t> </a:t>
            </a:r>
            <a:r>
              <a:rPr lang="en-US" dirty="0" err="1"/>
              <a:t>ispita</a:t>
            </a:r>
            <a:r>
              <a:rPr lang="en-US" dirty="0"/>
              <a:t>)</a:t>
            </a:r>
            <a:r>
              <a:rPr lang="hr-HR" dirty="0"/>
              <a:t> - </a:t>
            </a:r>
            <a:r>
              <a:rPr lang="hr-HR" sz="1100" dirty="0"/>
              <a:t>Članak 23. Pravilnika o polaganju državne mature</a:t>
            </a:r>
            <a:endParaRPr lang="en-US" sz="1100" dirty="0"/>
          </a:p>
          <a:p>
            <a:r>
              <a:rPr lang="en-US" dirty="0" err="1"/>
              <a:t>Opravdani</a:t>
            </a:r>
            <a:r>
              <a:rPr lang="en-US" dirty="0"/>
              <a:t> </a:t>
            </a:r>
            <a:r>
              <a:rPr lang="en-US" dirty="0" err="1"/>
              <a:t>razlozi</a:t>
            </a:r>
            <a:r>
              <a:rPr lang="en-US" dirty="0"/>
              <a:t>:</a:t>
            </a:r>
          </a:p>
          <a:p>
            <a:pPr marL="0" indent="0">
              <a:buNone/>
            </a:pPr>
            <a:r>
              <a:rPr lang="en-US" dirty="0"/>
              <a:t> - </a:t>
            </a:r>
            <a:r>
              <a:rPr lang="en-US" dirty="0" err="1"/>
              <a:t>zdravstveni</a:t>
            </a:r>
            <a:r>
              <a:rPr lang="en-US" dirty="0"/>
              <a:t> </a:t>
            </a:r>
            <a:r>
              <a:rPr lang="en-US" dirty="0" err="1"/>
              <a:t>problemi</a:t>
            </a:r>
            <a:endParaRPr lang="en-US" dirty="0"/>
          </a:p>
          <a:p>
            <a:pPr marL="0" indent="0">
              <a:buNone/>
            </a:pPr>
            <a:r>
              <a:rPr lang="en-US" dirty="0"/>
              <a:t>- </a:t>
            </a:r>
            <a:r>
              <a:rPr lang="en-US" dirty="0" err="1"/>
              <a:t>drugi</a:t>
            </a:r>
            <a:r>
              <a:rPr lang="en-US" dirty="0"/>
              <a:t> </a:t>
            </a:r>
            <a:r>
              <a:rPr lang="en-US" dirty="0" err="1"/>
              <a:t>izvanredni</a:t>
            </a:r>
            <a:r>
              <a:rPr lang="en-US" dirty="0"/>
              <a:t> </a:t>
            </a:r>
            <a:r>
              <a:rPr lang="en-US" dirty="0" err="1"/>
              <a:t>događaji</a:t>
            </a:r>
            <a:endParaRPr lang="en-US" dirty="0"/>
          </a:p>
          <a:p>
            <a:pPr marL="0" indent="0">
              <a:buNone/>
            </a:pPr>
            <a:r>
              <a:rPr lang="hr-HR" dirty="0"/>
              <a:t>(To znači da se </a:t>
            </a:r>
            <a:r>
              <a:rPr lang="hr-HR" b="1" dirty="0"/>
              <a:t>u izvanrednim situacijama </a:t>
            </a:r>
            <a:r>
              <a:rPr lang="hr-HR" dirty="0"/>
              <a:t>pojedincu može odobriti dulje pisanje ispita)</a:t>
            </a:r>
          </a:p>
        </p:txBody>
      </p:sp>
    </p:spTree>
    <p:extLst>
      <p:ext uri="{BB962C8B-B14F-4D97-AF65-F5344CB8AC3E}">
        <p14:creationId xmlns:p14="http://schemas.microsoft.com/office/powerpoint/2010/main" val="33098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KALENDAR I VREMENIK POLAGANJA ISPITA</a:t>
            </a:r>
          </a:p>
        </p:txBody>
      </p:sp>
      <p:sp>
        <p:nvSpPr>
          <p:cNvPr id="4" name="Text Placeholder 3"/>
          <p:cNvSpPr>
            <a:spLocks noGrp="1"/>
          </p:cNvSpPr>
          <p:nvPr>
            <p:ph type="body" sz="half" idx="2"/>
          </p:nvPr>
        </p:nvSpPr>
        <p:spPr/>
        <p:txBody>
          <a:bodyPr/>
          <a:lstStyle/>
          <a:p>
            <a:r>
              <a:rPr lang="hr-HR" dirty="0"/>
              <a:t>! novo ! </a:t>
            </a:r>
          </a:p>
        </p:txBody>
      </p:sp>
      <p:pic>
        <p:nvPicPr>
          <p:cNvPr id="8" name="Rezervirano mjesto sadržaja 7">
            <a:extLst>
              <a:ext uri="{FF2B5EF4-FFF2-40B4-BE49-F238E27FC236}">
                <a16:creationId xmlns:a16="http://schemas.microsoft.com/office/drawing/2014/main" id="{C923CA78-74E4-4042-A457-41A6A085F271}"/>
              </a:ext>
            </a:extLst>
          </p:cNvPr>
          <p:cNvPicPr>
            <a:picLocks noGrp="1" noChangeAspect="1"/>
          </p:cNvPicPr>
          <p:nvPr>
            <p:ph idx="1"/>
          </p:nvPr>
        </p:nvPicPr>
        <p:blipFill>
          <a:blip r:embed="rId2"/>
          <a:stretch>
            <a:fillRect/>
          </a:stretch>
        </p:blipFill>
        <p:spPr>
          <a:xfrm>
            <a:off x="6271491" y="654627"/>
            <a:ext cx="4137891" cy="5548745"/>
          </a:xfrm>
        </p:spPr>
      </p:pic>
    </p:spTree>
    <p:extLst>
      <p:ext uri="{BB962C8B-B14F-4D97-AF65-F5344CB8AC3E}">
        <p14:creationId xmlns:p14="http://schemas.microsoft.com/office/powerpoint/2010/main" val="3331132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PONAŠANJE TIJEKOM ISPITA - </a:t>
            </a:r>
            <a:r>
              <a:rPr lang="en-US" dirty="0"/>
              <a:t>KRŠENJE PRAVILA</a:t>
            </a:r>
            <a:r>
              <a:rPr lang="hr-HR" dirty="0"/>
              <a:t> – pažljivo proučiti!</a:t>
            </a:r>
          </a:p>
        </p:txBody>
      </p:sp>
      <p:sp>
        <p:nvSpPr>
          <p:cNvPr id="3" name="Content Placeholder 2"/>
          <p:cNvSpPr>
            <a:spLocks noGrp="1"/>
          </p:cNvSpPr>
          <p:nvPr>
            <p:ph idx="1"/>
          </p:nvPr>
        </p:nvSpPr>
        <p:spPr/>
        <p:txBody>
          <a:bodyPr>
            <a:normAutofit fontScale="55000" lnSpcReduction="20000"/>
          </a:bodyPr>
          <a:lstStyle/>
          <a:p>
            <a:r>
              <a:rPr lang="en-US" b="1" dirty="0"/>
              <a:t>Nedozvoljena </a:t>
            </a:r>
            <a:r>
              <a:rPr lang="en-US" b="1" dirty="0" err="1"/>
              <a:t>ponašanja</a:t>
            </a:r>
            <a:r>
              <a:rPr lang="en-US" b="1" dirty="0"/>
              <a:t> </a:t>
            </a:r>
            <a:r>
              <a:rPr lang="en-US" b="1" dirty="0" err="1"/>
              <a:t>učenika</a:t>
            </a:r>
            <a:r>
              <a:rPr lang="en-US" b="1" dirty="0"/>
              <a:t>:</a:t>
            </a:r>
          </a:p>
          <a:p>
            <a:pPr marL="0" indent="0">
              <a:buNone/>
            </a:pPr>
            <a:r>
              <a:rPr lang="en-US" dirty="0"/>
              <a:t>1. </a:t>
            </a:r>
            <a:r>
              <a:rPr lang="en-US" dirty="0" err="1"/>
              <a:t>nepridržavanje</a:t>
            </a:r>
            <a:r>
              <a:rPr lang="en-US" dirty="0"/>
              <a:t> </a:t>
            </a:r>
            <a:r>
              <a:rPr lang="en-US" dirty="0" err="1"/>
              <a:t>uputa</a:t>
            </a:r>
            <a:r>
              <a:rPr lang="en-US" dirty="0"/>
              <a:t> </a:t>
            </a:r>
            <a:r>
              <a:rPr lang="en-US" dirty="0" err="1"/>
              <a:t>dežurnoga</a:t>
            </a:r>
            <a:r>
              <a:rPr lang="en-US" dirty="0"/>
              <a:t> </a:t>
            </a:r>
            <a:r>
              <a:rPr lang="en-US" dirty="0" err="1"/>
              <a:t>nastavnika</a:t>
            </a:r>
            <a:r>
              <a:rPr lang="en-US" dirty="0"/>
              <a:t>, </a:t>
            </a:r>
          </a:p>
          <a:p>
            <a:pPr marL="0" indent="0">
              <a:buNone/>
            </a:pPr>
            <a:r>
              <a:rPr lang="en-US" dirty="0"/>
              <a:t>2. </a:t>
            </a:r>
            <a:r>
              <a:rPr lang="en-US" dirty="0" err="1"/>
              <a:t>upisivanje</a:t>
            </a:r>
            <a:r>
              <a:rPr lang="en-US" dirty="0"/>
              <a:t> </a:t>
            </a:r>
            <a:r>
              <a:rPr lang="en-US" dirty="0" err="1"/>
              <a:t>neprimjerenih</a:t>
            </a:r>
            <a:r>
              <a:rPr lang="en-US" dirty="0"/>
              <a:t> </a:t>
            </a:r>
            <a:r>
              <a:rPr lang="en-US" dirty="0" err="1"/>
              <a:t>znakova</a:t>
            </a:r>
            <a:r>
              <a:rPr lang="en-US" dirty="0"/>
              <a:t> </a:t>
            </a:r>
            <a:r>
              <a:rPr lang="en-US" dirty="0" err="1"/>
              <a:t>ili</a:t>
            </a:r>
            <a:r>
              <a:rPr lang="en-US" dirty="0"/>
              <a:t> </a:t>
            </a:r>
            <a:r>
              <a:rPr lang="en-US" dirty="0" err="1"/>
              <a:t>neprimjerenih</a:t>
            </a:r>
            <a:r>
              <a:rPr lang="en-US" dirty="0"/>
              <a:t> </a:t>
            </a:r>
            <a:r>
              <a:rPr lang="en-US" dirty="0" err="1"/>
              <a:t>sadržaja</a:t>
            </a:r>
            <a:r>
              <a:rPr lang="en-US" dirty="0"/>
              <a:t> u </a:t>
            </a:r>
            <a:r>
              <a:rPr lang="en-US" dirty="0" err="1"/>
              <a:t>ispitni</a:t>
            </a:r>
            <a:r>
              <a:rPr lang="en-US" dirty="0"/>
              <a:t> test, </a:t>
            </a:r>
          </a:p>
          <a:p>
            <a:pPr marL="0" indent="0">
              <a:buNone/>
            </a:pPr>
            <a:r>
              <a:rPr lang="en-US" dirty="0"/>
              <a:t>3. </a:t>
            </a:r>
            <a:r>
              <a:rPr lang="en-US" dirty="0" err="1"/>
              <a:t>nepridržavanje</a:t>
            </a:r>
            <a:r>
              <a:rPr lang="en-US" dirty="0"/>
              <a:t> </a:t>
            </a:r>
            <a:r>
              <a:rPr lang="en-US" dirty="0" err="1"/>
              <a:t>uputa</a:t>
            </a:r>
            <a:r>
              <a:rPr lang="en-US" dirty="0"/>
              <a:t> o </a:t>
            </a:r>
            <a:r>
              <a:rPr lang="en-US" dirty="0" err="1"/>
              <a:t>uporabi</a:t>
            </a:r>
            <a:r>
              <a:rPr lang="en-US" dirty="0"/>
              <a:t> </a:t>
            </a:r>
            <a:r>
              <a:rPr lang="en-US" dirty="0" err="1"/>
              <a:t>propisanoga</a:t>
            </a:r>
            <a:r>
              <a:rPr lang="en-US" dirty="0"/>
              <a:t> </a:t>
            </a:r>
            <a:r>
              <a:rPr lang="en-US" dirty="0" err="1"/>
              <a:t>pribora</a:t>
            </a:r>
            <a:r>
              <a:rPr lang="en-US" dirty="0"/>
              <a:t>, </a:t>
            </a:r>
          </a:p>
          <a:p>
            <a:pPr marL="0" indent="0">
              <a:buNone/>
            </a:pPr>
            <a:r>
              <a:rPr lang="en-US" dirty="0"/>
              <a:t>4. </a:t>
            </a:r>
            <a:r>
              <a:rPr lang="en-US" dirty="0" err="1"/>
              <a:t>osvrtanje</a:t>
            </a:r>
            <a:r>
              <a:rPr lang="en-US" dirty="0"/>
              <a:t>, </a:t>
            </a:r>
            <a:r>
              <a:rPr lang="en-US" dirty="0" err="1"/>
              <a:t>razgovaranje</a:t>
            </a:r>
            <a:r>
              <a:rPr lang="en-US" dirty="0"/>
              <a:t>, </a:t>
            </a:r>
            <a:r>
              <a:rPr lang="en-US" dirty="0" err="1"/>
              <a:t>odnosno</a:t>
            </a:r>
            <a:r>
              <a:rPr lang="en-US" dirty="0"/>
              <a:t> </a:t>
            </a:r>
            <a:r>
              <a:rPr lang="en-US" dirty="0" err="1"/>
              <a:t>sporazumijevanje</a:t>
            </a:r>
            <a:r>
              <a:rPr lang="en-US" dirty="0"/>
              <a:t>, </a:t>
            </a:r>
          </a:p>
          <a:p>
            <a:pPr marL="0" indent="0">
              <a:buNone/>
            </a:pPr>
            <a:r>
              <a:rPr lang="en-US" dirty="0"/>
              <a:t>5. </a:t>
            </a:r>
            <a:r>
              <a:rPr lang="en-US" dirty="0" err="1"/>
              <a:t>ometanje</a:t>
            </a:r>
            <a:r>
              <a:rPr lang="en-US" dirty="0"/>
              <a:t> </a:t>
            </a:r>
            <a:r>
              <a:rPr lang="en-US" dirty="0" err="1"/>
              <a:t>tijeka</a:t>
            </a:r>
            <a:r>
              <a:rPr lang="en-US" dirty="0"/>
              <a:t> </a:t>
            </a:r>
            <a:r>
              <a:rPr lang="en-US" dirty="0" err="1"/>
              <a:t>ispita</a:t>
            </a:r>
            <a:r>
              <a:rPr lang="en-US" dirty="0"/>
              <a:t>, </a:t>
            </a:r>
          </a:p>
          <a:p>
            <a:pPr marL="0" indent="0" fontAlgn="base">
              <a:buNone/>
            </a:pPr>
            <a:r>
              <a:rPr lang="hr-HR" dirty="0"/>
              <a:t>6. narušavanje tajnosti identiteta pristupnika potpisivanjem punim imenom i prezimenom ili na neki drugi način koji omogućava identifikaciju,</a:t>
            </a:r>
          </a:p>
          <a:p>
            <a:pPr marL="0" indent="0" fontAlgn="base">
              <a:buNone/>
            </a:pPr>
            <a:r>
              <a:rPr lang="hr-HR" dirty="0"/>
              <a:t>7. prepisivanje ili dopuštanje prepisivanja,</a:t>
            </a:r>
          </a:p>
          <a:p>
            <a:pPr marL="0" indent="0" fontAlgn="base">
              <a:buNone/>
            </a:pPr>
            <a:r>
              <a:rPr lang="hr-HR" dirty="0"/>
              <a:t>8. posjedovanje ili korištenje nedopuštenih pomagala, uključujući mobilni telefon te druge prijenosne ili nosive elektroničke audio i video uređaje,</a:t>
            </a:r>
          </a:p>
          <a:p>
            <a:pPr marL="0" indent="0" fontAlgn="base">
              <a:buNone/>
            </a:pPr>
            <a:r>
              <a:rPr lang="hr-HR" dirty="0"/>
              <a:t>9. predavanje uratka drugoga pristupnika,</a:t>
            </a:r>
          </a:p>
          <a:p>
            <a:pPr marL="0" indent="0" fontAlgn="base">
              <a:buNone/>
            </a:pPr>
            <a:r>
              <a:rPr lang="hr-HR" dirty="0"/>
              <a:t>10. nedozvoljeno posjedovanje ispitnih materijala,</a:t>
            </a:r>
          </a:p>
          <a:p>
            <a:pPr marL="0" indent="0" fontAlgn="base">
              <a:buNone/>
            </a:pPr>
            <a:r>
              <a:rPr lang="hr-HR" dirty="0"/>
              <a:t>11. zamjena identiteta pristupnika.</a:t>
            </a:r>
          </a:p>
        </p:txBody>
      </p:sp>
    </p:spTree>
    <p:extLst>
      <p:ext uri="{BB962C8B-B14F-4D97-AF65-F5344CB8AC3E}">
        <p14:creationId xmlns:p14="http://schemas.microsoft.com/office/powerpoint/2010/main" val="650598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954499"/>
          </a:xfrm>
        </p:spPr>
        <p:txBody>
          <a:bodyPr>
            <a:normAutofit/>
          </a:bodyPr>
          <a:lstStyle/>
          <a:p>
            <a:r>
              <a:rPr lang="hr-HR" dirty="0"/>
              <a:t>PONAŠANJE TIJEKOM ISPITA –</a:t>
            </a:r>
            <a:br>
              <a:rPr lang="hr-HR" dirty="0"/>
            </a:br>
            <a:r>
              <a:rPr lang="en-US" sz="3100" dirty="0" err="1"/>
              <a:t>Mjere</a:t>
            </a:r>
            <a:r>
              <a:rPr lang="en-US" sz="3100" dirty="0"/>
              <a:t> </a:t>
            </a:r>
            <a:r>
              <a:rPr lang="en-US" sz="3100" dirty="0" err="1"/>
              <a:t>pri</a:t>
            </a:r>
            <a:r>
              <a:rPr lang="en-US" sz="3100" dirty="0"/>
              <a:t> </a:t>
            </a:r>
            <a:r>
              <a:rPr lang="en-US" sz="3100" dirty="0" err="1"/>
              <a:t>utvrđenom</a:t>
            </a:r>
            <a:r>
              <a:rPr lang="en-US" sz="3100" dirty="0"/>
              <a:t> </a:t>
            </a:r>
            <a:r>
              <a:rPr lang="en-US" sz="3100" dirty="0" err="1"/>
              <a:t>nedozovoljenom</a:t>
            </a:r>
            <a:r>
              <a:rPr lang="en-US" sz="3100" dirty="0"/>
              <a:t> </a:t>
            </a:r>
            <a:r>
              <a:rPr lang="en-US" sz="3100" dirty="0" err="1"/>
              <a:t>ponašanju</a:t>
            </a:r>
            <a:br>
              <a:rPr lang="en-US" dirty="0"/>
            </a:br>
            <a:endParaRPr lang="hr-HR" dirty="0"/>
          </a:p>
        </p:txBody>
      </p:sp>
      <p:sp>
        <p:nvSpPr>
          <p:cNvPr id="3" name="Content Placeholder 2"/>
          <p:cNvSpPr>
            <a:spLocks noGrp="1"/>
          </p:cNvSpPr>
          <p:nvPr>
            <p:ph idx="1"/>
          </p:nvPr>
        </p:nvSpPr>
        <p:spPr>
          <a:xfrm>
            <a:off x="1295401" y="3103684"/>
            <a:ext cx="9601195" cy="2772183"/>
          </a:xfrm>
        </p:spPr>
        <p:txBody>
          <a:bodyPr>
            <a:normAutofit fontScale="77500" lnSpcReduction="20000"/>
          </a:bodyPr>
          <a:lstStyle/>
          <a:p>
            <a:r>
              <a:rPr lang="en-US" dirty="0"/>
              <a:t>Opomena (1</a:t>
            </a:r>
            <a:r>
              <a:rPr lang="hr-HR" dirty="0"/>
              <a:t> </a:t>
            </a:r>
            <a:r>
              <a:rPr lang="en-US" dirty="0"/>
              <a:t>-</a:t>
            </a:r>
            <a:r>
              <a:rPr lang="hr-HR" dirty="0"/>
              <a:t> 7</a:t>
            </a:r>
            <a:r>
              <a:rPr lang="en-US" dirty="0"/>
              <a:t>)</a:t>
            </a:r>
          </a:p>
          <a:p>
            <a:r>
              <a:rPr lang="en-US" dirty="0" err="1"/>
              <a:t>Prekid</a:t>
            </a:r>
            <a:r>
              <a:rPr lang="en-US" dirty="0"/>
              <a:t> </a:t>
            </a:r>
            <a:r>
              <a:rPr lang="en-US" dirty="0" err="1"/>
              <a:t>ispita</a:t>
            </a:r>
            <a:r>
              <a:rPr lang="en-US" dirty="0"/>
              <a:t> </a:t>
            </a:r>
            <a:r>
              <a:rPr lang="en-US" dirty="0" err="1"/>
              <a:t>ili</a:t>
            </a:r>
            <a:r>
              <a:rPr lang="en-US" dirty="0"/>
              <a:t> </a:t>
            </a:r>
            <a:r>
              <a:rPr lang="en-US" dirty="0" err="1"/>
              <a:t>dijela</a:t>
            </a:r>
            <a:r>
              <a:rPr lang="en-US" dirty="0"/>
              <a:t> </a:t>
            </a:r>
            <a:r>
              <a:rPr lang="en-US" dirty="0" err="1"/>
              <a:t>ispita</a:t>
            </a:r>
            <a:r>
              <a:rPr lang="en-US" dirty="0"/>
              <a:t> (</a:t>
            </a:r>
            <a:r>
              <a:rPr lang="en-US" dirty="0" err="1"/>
              <a:t>ponovljeno</a:t>
            </a:r>
            <a:r>
              <a:rPr lang="en-US" dirty="0"/>
              <a:t> </a:t>
            </a:r>
            <a:r>
              <a:rPr lang="en-US" dirty="0" err="1"/>
              <a:t>ponašanje</a:t>
            </a:r>
            <a:r>
              <a:rPr lang="en-US" dirty="0"/>
              <a:t> 1</a:t>
            </a:r>
            <a:r>
              <a:rPr lang="hr-HR" dirty="0"/>
              <a:t> </a:t>
            </a:r>
            <a:r>
              <a:rPr lang="en-US" dirty="0"/>
              <a:t>-</a:t>
            </a:r>
            <a:r>
              <a:rPr lang="hr-HR" dirty="0"/>
              <a:t> 7</a:t>
            </a:r>
            <a:r>
              <a:rPr lang="en-US" dirty="0"/>
              <a:t>, </a:t>
            </a:r>
            <a:r>
              <a:rPr lang="hr-HR" dirty="0"/>
              <a:t>8 - 11</a:t>
            </a:r>
            <a:r>
              <a:rPr lang="en-US" dirty="0"/>
              <a:t>)</a:t>
            </a:r>
          </a:p>
          <a:p>
            <a:r>
              <a:rPr lang="en-US" dirty="0" err="1"/>
              <a:t>Poništavanje</a:t>
            </a:r>
            <a:r>
              <a:rPr lang="en-US" dirty="0"/>
              <a:t> </a:t>
            </a:r>
            <a:r>
              <a:rPr lang="en-US" dirty="0" err="1"/>
              <a:t>svih</a:t>
            </a:r>
            <a:r>
              <a:rPr lang="en-US" dirty="0"/>
              <a:t> </a:t>
            </a:r>
            <a:r>
              <a:rPr lang="en-US" dirty="0" err="1"/>
              <a:t>položenih</a:t>
            </a:r>
            <a:r>
              <a:rPr lang="en-US" dirty="0"/>
              <a:t> </a:t>
            </a:r>
            <a:r>
              <a:rPr lang="en-US" dirty="0" err="1"/>
              <a:t>ispita</a:t>
            </a:r>
            <a:r>
              <a:rPr lang="hr-HR" dirty="0"/>
              <a:t> ako se nedozvoljeno ponašanje utvrdi naknadno</a:t>
            </a:r>
            <a:r>
              <a:rPr lang="en-US" dirty="0"/>
              <a:t> (</a:t>
            </a:r>
            <a:r>
              <a:rPr lang="hr-HR" dirty="0"/>
              <a:t>8 - 11</a:t>
            </a:r>
            <a:r>
              <a:rPr lang="en-US" dirty="0"/>
              <a:t>)</a:t>
            </a:r>
            <a:endParaRPr lang="hr-HR" dirty="0"/>
          </a:p>
          <a:p>
            <a:r>
              <a:rPr lang="hr-HR" dirty="0"/>
              <a:t>IZDVAJAM: Učenik tijekom ispita </a:t>
            </a:r>
            <a:r>
              <a:rPr lang="hr-HR" b="1" dirty="0"/>
              <a:t>ne smije imati u blizini radnoga mjesta mobilni telefon niti druge elektroničke audiouredaje i videouređaje </a:t>
            </a:r>
            <a:r>
              <a:rPr lang="hr-HR" dirty="0"/>
              <a:t>(pametne satove ili naočale, slušalice) niti se smije koristiti njima. Mobilni telefon i drugi elektronički audiouređaji i videouređaji za vrijeme pisanja ispita smiju se nalaziti samo na mjestu predviđenome za to. U slučaju posjedovanja takvih uređaja učeniku se poništavaju svi položeni ispiti i zabranjuje se polaganje ostalih ispita u tome ispitnom roku. </a:t>
            </a:r>
            <a:endParaRPr lang="en-US" dirty="0"/>
          </a:p>
          <a:p>
            <a:endParaRPr lang="hr-HR" dirty="0"/>
          </a:p>
        </p:txBody>
      </p:sp>
    </p:spTree>
    <p:extLst>
      <p:ext uri="{BB962C8B-B14F-4D97-AF65-F5344CB8AC3E}">
        <p14:creationId xmlns:p14="http://schemas.microsoft.com/office/powerpoint/2010/main" val="287023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ZAVRŠETAK ISPITA</a:t>
            </a:r>
          </a:p>
        </p:txBody>
      </p:sp>
      <p:sp>
        <p:nvSpPr>
          <p:cNvPr id="3" name="Content Placeholder 2"/>
          <p:cNvSpPr>
            <a:spLocks noGrp="1"/>
          </p:cNvSpPr>
          <p:nvPr>
            <p:ph idx="1"/>
          </p:nvPr>
        </p:nvSpPr>
        <p:spPr/>
        <p:txBody>
          <a:bodyPr>
            <a:normAutofit fontScale="85000" lnSpcReduction="10000"/>
          </a:bodyPr>
          <a:lstStyle/>
          <a:p>
            <a:r>
              <a:rPr lang="hr-HR" dirty="0"/>
              <a:t>Kada je ispit završen, svi učenici sjede na mjestima i čekaju da dežurni nastavnik provjeri njihov ispitni materijal, zalijepljene barkodove i pred njima zalijepi omotnicu za povrat u koju je stavio samo ispitni materijal. Barkodovi se vraćaju posebno I NE PAKIRAJU SE U ISPITNU VREĆICU</a:t>
            </a:r>
          </a:p>
          <a:p>
            <a:r>
              <a:rPr lang="hr-HR" dirty="0"/>
              <a:t>Nakon što su sve vrećice zalijepljene, učenicima se čita uputa za izlaz iz ispitne prostorije</a:t>
            </a:r>
          </a:p>
          <a:p>
            <a:r>
              <a:rPr lang="hr-HR" dirty="0"/>
              <a:t>Ako učenik završi pisanje ispita prije predviđenoga vremena, dizanjem ruke obavijestit će dežurnog nastavnika koji će na propisani način zapakirati ispitni materijal, učenika u tišini odvesti do hodnika gdje će ga preuzeti dežurni na hodniku i ispratiti do izlaza iz škole</a:t>
            </a:r>
          </a:p>
          <a:p>
            <a:r>
              <a:rPr lang="hr-HR" dirty="0"/>
              <a:t>Ako učenik završi unutar posljednjih 15 minuta, dežurni nastavnik zapakirat će mu ispitni materijal, ali učenik mora u miru sjediti dok svi ne završe pisanje ispita</a:t>
            </a:r>
          </a:p>
        </p:txBody>
      </p:sp>
    </p:spTree>
    <p:extLst>
      <p:ext uri="{BB962C8B-B14F-4D97-AF65-F5344CB8AC3E}">
        <p14:creationId xmlns:p14="http://schemas.microsoft.com/office/powerpoint/2010/main" val="2964286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IZLAZAK IZ ISPITNE PROSTORIJE</a:t>
            </a:r>
          </a:p>
        </p:txBody>
      </p:sp>
      <p:sp>
        <p:nvSpPr>
          <p:cNvPr id="3" name="Content Placeholder 2"/>
          <p:cNvSpPr>
            <a:spLocks noGrp="1"/>
          </p:cNvSpPr>
          <p:nvPr>
            <p:ph idx="1"/>
          </p:nvPr>
        </p:nvSpPr>
        <p:spPr/>
        <p:txBody>
          <a:bodyPr>
            <a:normAutofit lnSpcReduction="10000"/>
          </a:bodyPr>
          <a:lstStyle/>
          <a:p>
            <a:r>
              <a:rPr lang="hr-HR" dirty="0"/>
              <a:t>Nakon završetka ispita učenici ostaju sjediti na svojim mjestima dok dežurni nastavnici ne zapakiraju sve ispitne materijale i pročitaju uputu o izlasku</a:t>
            </a:r>
          </a:p>
          <a:p>
            <a:r>
              <a:rPr lang="hr-HR" dirty="0"/>
              <a:t>Učenici uzimaju sve svoje stvari sa sobom (uključujući i kemijske olovke) i izlaze organizirano prema uputi</a:t>
            </a:r>
          </a:p>
          <a:p>
            <a:r>
              <a:rPr lang="hr-HR" dirty="0"/>
              <a:t>Pri izlasku učenici dezinficiraju ruke koristeći se dozatorima s dezinficijensima na izlazu iz ustanove</a:t>
            </a:r>
          </a:p>
          <a:p>
            <a:r>
              <a:rPr lang="hr-HR" dirty="0"/>
              <a:t>Učenici se podsjećaju da i pri izlasku drže razmak, da se ne zadržavaju u grupama</a:t>
            </a:r>
          </a:p>
        </p:txBody>
      </p:sp>
    </p:spTree>
    <p:extLst>
      <p:ext uri="{BB962C8B-B14F-4D97-AF65-F5344CB8AC3E}">
        <p14:creationId xmlns:p14="http://schemas.microsoft.com/office/powerpoint/2010/main" val="2483432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t>III. OCJENJIVANJE I OBJAVA REZULTATA </a:t>
            </a: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1469633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OCJENJIVANJE</a:t>
            </a:r>
            <a:endParaRPr lang="hr-HR" dirty="0"/>
          </a:p>
        </p:txBody>
      </p:sp>
      <p:sp>
        <p:nvSpPr>
          <p:cNvPr id="3" name="Content Placeholder 2"/>
          <p:cNvSpPr>
            <a:spLocks noGrp="1"/>
          </p:cNvSpPr>
          <p:nvPr>
            <p:ph idx="1"/>
          </p:nvPr>
        </p:nvSpPr>
        <p:spPr/>
        <p:txBody>
          <a:bodyPr/>
          <a:lstStyle/>
          <a:p>
            <a:r>
              <a:rPr lang="vi-VN" dirty="0"/>
              <a:t>Nacionalni centar za vanjsko vrednovanje obrazovanja određuje </a:t>
            </a:r>
            <a:r>
              <a:rPr lang="vi-VN" b="1" dirty="0"/>
              <a:t>bodovne pragove ocjena svakoga pojedinog ispita</a:t>
            </a:r>
            <a:r>
              <a:rPr lang="vi-VN" dirty="0"/>
              <a:t> državne mature posebno za višu (A) i posebno za osnovnu (B) razinu.</a:t>
            </a:r>
            <a:endParaRPr lang="en-US" dirty="0">
              <a:latin typeface="Garamond" panose="02020404030301010803" pitchFamily="18" charset="0"/>
            </a:endParaRPr>
          </a:p>
          <a:p>
            <a:r>
              <a:rPr lang="en-US" dirty="0" err="1">
                <a:latin typeface="Garamond" panose="02020404030301010803" pitchFamily="18" charset="0"/>
                <a:cs typeface="Arial" panose="020B0604020202020204" pitchFamily="34" charset="0"/>
              </a:rPr>
              <a:t>Uspjeh</a:t>
            </a:r>
            <a:r>
              <a:rPr lang="en-US" dirty="0">
                <a:latin typeface="Garamond" panose="02020404030301010803" pitchFamily="18" charset="0"/>
                <a:cs typeface="Arial" panose="020B0604020202020204" pitchFamily="34" charset="0"/>
              </a:rPr>
              <a:t> </a:t>
            </a:r>
            <a:r>
              <a:rPr lang="en-US" dirty="0" err="1">
                <a:latin typeface="Garamond" panose="02020404030301010803" pitchFamily="18" charset="0"/>
                <a:cs typeface="Arial" panose="020B0604020202020204" pitchFamily="34" charset="0"/>
              </a:rPr>
              <a:t>na</a:t>
            </a:r>
            <a:r>
              <a:rPr lang="en-US" dirty="0">
                <a:latin typeface="Garamond" panose="02020404030301010803" pitchFamily="18" charset="0"/>
                <a:cs typeface="Arial" panose="020B0604020202020204" pitchFamily="34" charset="0"/>
              </a:rPr>
              <a:t> </a:t>
            </a:r>
            <a:r>
              <a:rPr lang="en-US" dirty="0" err="1">
                <a:latin typeface="Garamond" panose="02020404030301010803" pitchFamily="18" charset="0"/>
                <a:cs typeface="Arial" panose="020B0604020202020204" pitchFamily="34" charset="0"/>
              </a:rPr>
              <a:t>pojedinom</a:t>
            </a:r>
            <a:r>
              <a:rPr lang="en-US" dirty="0">
                <a:latin typeface="Garamond" panose="02020404030301010803" pitchFamily="18" charset="0"/>
                <a:cs typeface="Arial" panose="020B0604020202020204" pitchFamily="34" charset="0"/>
              </a:rPr>
              <a:t> </a:t>
            </a:r>
            <a:r>
              <a:rPr lang="en-US" dirty="0" err="1">
                <a:latin typeface="Garamond" panose="02020404030301010803" pitchFamily="18" charset="0"/>
                <a:cs typeface="Arial" panose="020B0604020202020204" pitchFamily="34" charset="0"/>
              </a:rPr>
              <a:t>ispitu</a:t>
            </a:r>
            <a:r>
              <a:rPr lang="en-US" dirty="0">
                <a:latin typeface="Garamond" panose="02020404030301010803" pitchFamily="18" charset="0"/>
                <a:cs typeface="Arial" panose="020B0604020202020204" pitchFamily="34" charset="0"/>
              </a:rPr>
              <a:t> </a:t>
            </a:r>
            <a:r>
              <a:rPr lang="en-US" dirty="0" err="1">
                <a:latin typeface="Garamond" panose="02020404030301010803" pitchFamily="18" charset="0"/>
                <a:cs typeface="Arial" panose="020B0604020202020204" pitchFamily="34" charset="0"/>
              </a:rPr>
              <a:t>državne</a:t>
            </a:r>
            <a:r>
              <a:rPr lang="en-US" dirty="0">
                <a:latin typeface="Garamond" panose="02020404030301010803" pitchFamily="18" charset="0"/>
                <a:cs typeface="Arial" panose="020B0604020202020204" pitchFamily="34" charset="0"/>
              </a:rPr>
              <a:t> mature </a:t>
            </a:r>
            <a:r>
              <a:rPr lang="en-US" dirty="0" err="1">
                <a:latin typeface="Garamond" panose="02020404030301010803" pitchFamily="18" charset="0"/>
                <a:cs typeface="Arial" panose="020B0604020202020204" pitchFamily="34" charset="0"/>
              </a:rPr>
              <a:t>izražava</a:t>
            </a:r>
            <a:r>
              <a:rPr lang="en-US" dirty="0">
                <a:latin typeface="Garamond" panose="02020404030301010803" pitchFamily="18" charset="0"/>
                <a:cs typeface="Arial" panose="020B0604020202020204" pitchFamily="34" charset="0"/>
              </a:rPr>
              <a:t> se </a:t>
            </a:r>
            <a:r>
              <a:rPr lang="en-US" b="1" dirty="0" err="1">
                <a:latin typeface="Garamond" panose="02020404030301010803" pitchFamily="18" charset="0"/>
                <a:cs typeface="Arial" panose="020B0604020202020204" pitchFamily="34" charset="0"/>
              </a:rPr>
              <a:t>ocjenom</a:t>
            </a:r>
            <a:r>
              <a:rPr lang="en-US" b="1" dirty="0">
                <a:latin typeface="Garamond" panose="02020404030301010803" pitchFamily="18" charset="0"/>
                <a:cs typeface="Arial" panose="020B0604020202020204" pitchFamily="34" charset="0"/>
              </a:rPr>
              <a:t> od 1 do 5</a:t>
            </a:r>
            <a:r>
              <a:rPr lang="en-US" dirty="0">
                <a:latin typeface="Garamond" panose="02020404030301010803" pitchFamily="18" charset="0"/>
                <a:cs typeface="Arial" panose="020B0604020202020204" pitchFamily="34" charset="0"/>
              </a:rPr>
              <a:t>.</a:t>
            </a:r>
          </a:p>
          <a:p>
            <a:r>
              <a:rPr lang="en-US" dirty="0" err="1">
                <a:latin typeface="Garamond" panose="02020404030301010803" pitchFamily="18" charset="0"/>
                <a:cs typeface="Arial" panose="020B0604020202020204" pitchFamily="34" charset="0"/>
              </a:rPr>
              <a:t>Rezultat</a:t>
            </a:r>
            <a:r>
              <a:rPr lang="en-US" dirty="0">
                <a:latin typeface="Garamond" panose="02020404030301010803" pitchFamily="18" charset="0"/>
                <a:cs typeface="Arial" panose="020B0604020202020204" pitchFamily="34" charset="0"/>
              </a:rPr>
              <a:t> </a:t>
            </a:r>
            <a:r>
              <a:rPr lang="en-US" dirty="0" err="1">
                <a:latin typeface="Garamond" panose="02020404030301010803" pitchFamily="18" charset="0"/>
                <a:cs typeface="Arial" panose="020B0604020202020204" pitchFamily="34" charset="0"/>
              </a:rPr>
              <a:t>ispita</a:t>
            </a:r>
            <a:r>
              <a:rPr lang="en-US" dirty="0">
                <a:latin typeface="Garamond" panose="02020404030301010803" pitchFamily="18" charset="0"/>
                <a:cs typeface="Arial" panose="020B0604020202020204" pitchFamily="34" charset="0"/>
              </a:rPr>
              <a:t> </a:t>
            </a:r>
            <a:r>
              <a:rPr lang="en-US" dirty="0" err="1">
                <a:latin typeface="Garamond" panose="02020404030301010803" pitchFamily="18" charset="0"/>
                <a:cs typeface="Arial" panose="020B0604020202020204" pitchFamily="34" charset="0"/>
              </a:rPr>
              <a:t>državne</a:t>
            </a:r>
            <a:r>
              <a:rPr lang="en-US" dirty="0">
                <a:latin typeface="Garamond" panose="02020404030301010803" pitchFamily="18" charset="0"/>
                <a:cs typeface="Arial" panose="020B0604020202020204" pitchFamily="34" charset="0"/>
              </a:rPr>
              <a:t> mature </a:t>
            </a:r>
            <a:r>
              <a:rPr lang="en-US" dirty="0" err="1">
                <a:latin typeface="Garamond" panose="02020404030301010803" pitchFamily="18" charset="0"/>
                <a:cs typeface="Arial" panose="020B0604020202020204" pitchFamily="34" charset="0"/>
              </a:rPr>
              <a:t>izražava</a:t>
            </a:r>
            <a:r>
              <a:rPr lang="en-US" dirty="0">
                <a:latin typeface="Garamond" panose="02020404030301010803" pitchFamily="18" charset="0"/>
                <a:cs typeface="Arial" panose="020B0604020202020204" pitchFamily="34" charset="0"/>
              </a:rPr>
              <a:t> se </a:t>
            </a:r>
            <a:r>
              <a:rPr lang="en-US" b="1" dirty="0" err="1">
                <a:latin typeface="Garamond" panose="02020404030301010803" pitchFamily="18" charset="0"/>
                <a:cs typeface="Arial" panose="020B0604020202020204" pitchFamily="34" charset="0"/>
              </a:rPr>
              <a:t>bodovima</a:t>
            </a:r>
            <a:r>
              <a:rPr lang="en-US" b="1" dirty="0">
                <a:latin typeface="Garamond" panose="02020404030301010803" pitchFamily="18" charset="0"/>
                <a:cs typeface="Arial" panose="020B0604020202020204" pitchFamily="34" charset="0"/>
              </a:rPr>
              <a:t>, </a:t>
            </a:r>
            <a:r>
              <a:rPr lang="en-US" b="1" dirty="0" err="1">
                <a:latin typeface="Garamond" panose="02020404030301010803" pitchFamily="18" charset="0"/>
                <a:cs typeface="Arial" panose="020B0604020202020204" pitchFamily="34" charset="0"/>
              </a:rPr>
              <a:t>postotnim</a:t>
            </a:r>
            <a:r>
              <a:rPr lang="en-US" b="1" dirty="0">
                <a:latin typeface="Garamond" panose="02020404030301010803" pitchFamily="18" charset="0"/>
                <a:cs typeface="Arial" panose="020B0604020202020204" pitchFamily="34" charset="0"/>
              </a:rPr>
              <a:t> </a:t>
            </a:r>
            <a:r>
              <a:rPr lang="en-US" b="1" dirty="0" err="1">
                <a:latin typeface="Garamond" panose="02020404030301010803" pitchFamily="18" charset="0"/>
                <a:cs typeface="Arial" panose="020B0604020202020204" pitchFamily="34" charset="0"/>
              </a:rPr>
              <a:t>bodovima</a:t>
            </a:r>
            <a:r>
              <a:rPr lang="en-US" b="1" dirty="0">
                <a:latin typeface="Garamond" panose="02020404030301010803" pitchFamily="18" charset="0"/>
                <a:cs typeface="Arial" panose="020B0604020202020204" pitchFamily="34" charset="0"/>
              </a:rPr>
              <a:t> </a:t>
            </a:r>
            <a:r>
              <a:rPr lang="en-US" b="1" dirty="0" err="1">
                <a:latin typeface="Garamond" panose="02020404030301010803" pitchFamily="18" charset="0"/>
                <a:cs typeface="Arial" panose="020B0604020202020204" pitchFamily="34" charset="0"/>
              </a:rPr>
              <a:t>i</a:t>
            </a:r>
            <a:r>
              <a:rPr lang="en-US" b="1" dirty="0">
                <a:latin typeface="Garamond" panose="02020404030301010803" pitchFamily="18" charset="0"/>
                <a:cs typeface="Arial" panose="020B0604020202020204" pitchFamily="34" charset="0"/>
              </a:rPr>
              <a:t> </a:t>
            </a:r>
            <a:r>
              <a:rPr lang="en-US" b="1" dirty="0" err="1">
                <a:latin typeface="Garamond" panose="02020404030301010803" pitchFamily="18" charset="0"/>
                <a:cs typeface="Arial" panose="020B0604020202020204" pitchFamily="34" charset="0"/>
              </a:rPr>
              <a:t>centilom</a:t>
            </a:r>
            <a:r>
              <a:rPr lang="en-US" dirty="0">
                <a:latin typeface="Garamond" panose="02020404030301010803" pitchFamily="18" charset="0"/>
                <a:cs typeface="Arial" panose="020B0604020202020204" pitchFamily="34" charset="0"/>
              </a:rPr>
              <a:t>.</a:t>
            </a:r>
          </a:p>
          <a:p>
            <a:endParaRPr lang="hr-HR" dirty="0"/>
          </a:p>
        </p:txBody>
      </p:sp>
    </p:spTree>
    <p:extLst>
      <p:ext uri="{BB962C8B-B14F-4D97-AF65-F5344CB8AC3E}">
        <p14:creationId xmlns:p14="http://schemas.microsoft.com/office/powerpoint/2010/main" val="588454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OCJENJIVANJE</a:t>
            </a:r>
          </a:p>
        </p:txBody>
      </p:sp>
      <p:sp>
        <p:nvSpPr>
          <p:cNvPr id="3" name="Content Placeholder 2"/>
          <p:cNvSpPr>
            <a:spLocks noGrp="1"/>
          </p:cNvSpPr>
          <p:nvPr>
            <p:ph idx="1"/>
          </p:nvPr>
        </p:nvSpPr>
        <p:spPr/>
        <p:txBody>
          <a:bodyPr>
            <a:normAutofit lnSpcReduction="10000"/>
          </a:bodyPr>
          <a:lstStyle/>
          <a:p>
            <a:r>
              <a:rPr lang="vi-VN" b="1" dirty="0"/>
              <a:t>Bodovni pragovi </a:t>
            </a:r>
            <a:r>
              <a:rPr lang="vi-VN" dirty="0"/>
              <a:t>određuju se za školsku godinu i vrijede za ljetni i jesenski rok. </a:t>
            </a:r>
            <a:endParaRPr lang="en-US" dirty="0"/>
          </a:p>
          <a:p>
            <a:r>
              <a:rPr lang="vi-VN" dirty="0"/>
              <a:t>Ako učenik dobije nedovoljan (1) iz ispita više (A) razine, ne postoji mogućnost da se stečeni bodovi više (A) razine preračunaju u prolaznu ocjenu na osnovnoj (B) razini. </a:t>
            </a:r>
            <a:endParaRPr lang="en-US" dirty="0"/>
          </a:p>
          <a:p>
            <a:r>
              <a:rPr lang="vi-VN" dirty="0"/>
              <a:t>Ispit, odnosno ispite koje učenik nije položio može ponovno polagati u nekome od sljedećih ispitnih rokova. Ako učenik u sljedećemu roku prijavi isti ispit na drugoj razini, smatra se da ispit polaže drugi put.</a:t>
            </a:r>
            <a:endParaRPr lang="en-US" dirty="0"/>
          </a:p>
          <a:p>
            <a:endParaRPr lang="hr-HR" dirty="0"/>
          </a:p>
        </p:txBody>
      </p:sp>
    </p:spTree>
    <p:extLst>
      <p:ext uri="{BB962C8B-B14F-4D97-AF65-F5344CB8AC3E}">
        <p14:creationId xmlns:p14="http://schemas.microsoft.com/office/powerpoint/2010/main" val="107676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OCJENJIVANJE</a:t>
            </a:r>
          </a:p>
        </p:txBody>
      </p:sp>
      <p:sp>
        <p:nvSpPr>
          <p:cNvPr id="3" name="Content Placeholder 2"/>
          <p:cNvSpPr>
            <a:spLocks noGrp="1"/>
          </p:cNvSpPr>
          <p:nvPr>
            <p:ph idx="1"/>
          </p:nvPr>
        </p:nvSpPr>
        <p:spPr/>
        <p:txBody>
          <a:bodyPr/>
          <a:lstStyle/>
          <a:p>
            <a:r>
              <a:rPr lang="en-US" dirty="0"/>
              <a:t>Učenik </a:t>
            </a:r>
            <a:r>
              <a:rPr lang="en-US" dirty="0" err="1"/>
              <a:t>može</a:t>
            </a:r>
            <a:r>
              <a:rPr lang="en-US" dirty="0"/>
              <a:t> </a:t>
            </a:r>
            <a:r>
              <a:rPr lang="en-US" dirty="0" err="1"/>
              <a:t>ponovno</a:t>
            </a:r>
            <a:r>
              <a:rPr lang="en-US" dirty="0"/>
              <a:t> </a:t>
            </a:r>
            <a:r>
              <a:rPr lang="en-US" dirty="0" err="1"/>
              <a:t>polagati</a:t>
            </a:r>
            <a:r>
              <a:rPr lang="en-US" dirty="0"/>
              <a:t> </a:t>
            </a:r>
            <a:r>
              <a:rPr lang="en-US" dirty="0" err="1"/>
              <a:t>već</a:t>
            </a:r>
            <a:r>
              <a:rPr lang="en-US" dirty="0"/>
              <a:t> </a:t>
            </a:r>
            <a:r>
              <a:rPr lang="en-US" dirty="0" err="1"/>
              <a:t>položeni</a:t>
            </a:r>
            <a:r>
              <a:rPr lang="en-US" dirty="0"/>
              <a:t> </a:t>
            </a:r>
            <a:r>
              <a:rPr lang="en-US" dirty="0" err="1"/>
              <a:t>ispit</a:t>
            </a:r>
            <a:r>
              <a:rPr lang="en-US" dirty="0"/>
              <a:t> u </a:t>
            </a:r>
            <a:r>
              <a:rPr lang="en-US" dirty="0" err="1"/>
              <a:t>sljedećemu</a:t>
            </a:r>
            <a:r>
              <a:rPr lang="en-US" dirty="0"/>
              <a:t> </a:t>
            </a:r>
            <a:r>
              <a:rPr lang="en-US" dirty="0" err="1"/>
              <a:t>ispitnom</a:t>
            </a:r>
            <a:r>
              <a:rPr lang="en-US" dirty="0"/>
              <a:t> </a:t>
            </a:r>
            <a:r>
              <a:rPr lang="en-US" dirty="0" err="1"/>
              <a:t>roku</a:t>
            </a:r>
            <a:r>
              <a:rPr lang="en-US" dirty="0"/>
              <a:t> u </a:t>
            </a:r>
            <a:r>
              <a:rPr lang="en-US" dirty="0" err="1"/>
              <a:t>istoj</a:t>
            </a:r>
            <a:r>
              <a:rPr lang="en-US" dirty="0"/>
              <a:t> </a:t>
            </a:r>
            <a:r>
              <a:rPr lang="en-US" dirty="0" err="1"/>
              <a:t>ili</a:t>
            </a:r>
            <a:r>
              <a:rPr lang="en-US" dirty="0"/>
              <a:t> </a:t>
            </a:r>
            <a:r>
              <a:rPr lang="en-US" dirty="0" err="1"/>
              <a:t>drugoj</a:t>
            </a:r>
            <a:r>
              <a:rPr lang="en-US" dirty="0"/>
              <a:t> </a:t>
            </a:r>
            <a:r>
              <a:rPr lang="en-US" dirty="0" err="1"/>
              <a:t>kalendarskoj</a:t>
            </a:r>
            <a:r>
              <a:rPr lang="en-US" dirty="0"/>
              <a:t> </a:t>
            </a:r>
            <a:r>
              <a:rPr lang="en-US" dirty="0" err="1"/>
              <a:t>godini</a:t>
            </a:r>
            <a:r>
              <a:rPr lang="en-US" dirty="0"/>
              <a:t>, </a:t>
            </a:r>
            <a:r>
              <a:rPr lang="en-US" dirty="0" err="1"/>
              <a:t>pri</a:t>
            </a:r>
            <a:r>
              <a:rPr lang="en-US" dirty="0"/>
              <a:t> </a:t>
            </a:r>
            <a:r>
              <a:rPr lang="en-US" dirty="0" err="1"/>
              <a:t>čemu</a:t>
            </a:r>
            <a:r>
              <a:rPr lang="en-US" dirty="0"/>
              <a:t> </a:t>
            </a:r>
            <a:r>
              <a:rPr lang="en-US" dirty="0" err="1"/>
              <a:t>snosi</a:t>
            </a:r>
            <a:r>
              <a:rPr lang="en-US" dirty="0"/>
              <a:t> </a:t>
            </a:r>
            <a:r>
              <a:rPr lang="en-US" dirty="0" err="1"/>
              <a:t>troškove</a:t>
            </a:r>
            <a:r>
              <a:rPr lang="en-US" dirty="0"/>
              <a:t> </a:t>
            </a:r>
            <a:r>
              <a:rPr lang="en-US" dirty="0" err="1"/>
              <a:t>polaganja</a:t>
            </a:r>
            <a:r>
              <a:rPr lang="en-US" dirty="0"/>
              <a:t> </a:t>
            </a:r>
            <a:r>
              <a:rPr lang="en-US" dirty="0" err="1"/>
              <a:t>ispita</a:t>
            </a:r>
            <a:r>
              <a:rPr lang="hr-HR" dirty="0"/>
              <a:t>.</a:t>
            </a:r>
            <a:endParaRPr lang="en-US" dirty="0"/>
          </a:p>
          <a:p>
            <a:r>
              <a:rPr lang="en-US" dirty="0" err="1"/>
              <a:t>Napomena</a:t>
            </a:r>
            <a:r>
              <a:rPr lang="en-US" dirty="0"/>
              <a:t> </a:t>
            </a:r>
            <a:r>
              <a:rPr lang="en-US" dirty="0" err="1"/>
              <a:t>za</a:t>
            </a:r>
            <a:r>
              <a:rPr lang="en-US" dirty="0"/>
              <a:t> </a:t>
            </a:r>
            <a:r>
              <a:rPr lang="en-US" dirty="0" err="1"/>
              <a:t>ispite</a:t>
            </a:r>
            <a:r>
              <a:rPr lang="en-US" dirty="0"/>
              <a:t> </a:t>
            </a:r>
            <a:r>
              <a:rPr lang="en-US" dirty="0" err="1"/>
              <a:t>koji</a:t>
            </a:r>
            <a:r>
              <a:rPr lang="en-US" dirty="0"/>
              <a:t> se </a:t>
            </a:r>
            <a:r>
              <a:rPr lang="en-US" dirty="0" err="1"/>
              <a:t>sastoje</a:t>
            </a:r>
            <a:r>
              <a:rPr lang="en-US" dirty="0"/>
              <a:t> od </a:t>
            </a:r>
            <a:r>
              <a:rPr lang="en-US" dirty="0" err="1"/>
              <a:t>dvaju</a:t>
            </a:r>
            <a:r>
              <a:rPr lang="en-US" dirty="0"/>
              <a:t> </a:t>
            </a:r>
            <a:r>
              <a:rPr lang="en-US" dirty="0" err="1"/>
              <a:t>dijelova</a:t>
            </a:r>
            <a:r>
              <a:rPr lang="en-US" dirty="0"/>
              <a:t> (</a:t>
            </a:r>
            <a:r>
              <a:rPr lang="en-US" dirty="0" err="1"/>
              <a:t>Hrvatski</a:t>
            </a:r>
            <a:r>
              <a:rPr lang="en-US" dirty="0"/>
              <a:t> </a:t>
            </a:r>
            <a:r>
              <a:rPr lang="en-US" dirty="0" err="1"/>
              <a:t>jezik</a:t>
            </a:r>
            <a:r>
              <a:rPr lang="en-US" dirty="0"/>
              <a:t>, </a:t>
            </a:r>
            <a:r>
              <a:rPr lang="en-US" dirty="0" err="1"/>
              <a:t>strani</a:t>
            </a:r>
            <a:r>
              <a:rPr lang="en-US" dirty="0"/>
              <a:t> </a:t>
            </a:r>
            <a:r>
              <a:rPr lang="en-US" dirty="0" err="1"/>
              <a:t>jezici</a:t>
            </a:r>
            <a:r>
              <a:rPr lang="en-US" dirty="0"/>
              <a:t>, </a:t>
            </a:r>
            <a:r>
              <a:rPr lang="en-US" dirty="0" err="1"/>
              <a:t>materinski</a:t>
            </a:r>
            <a:r>
              <a:rPr lang="en-US" dirty="0"/>
              <a:t> </a:t>
            </a:r>
            <a:r>
              <a:rPr lang="en-US" dirty="0" err="1"/>
              <a:t>jezici</a:t>
            </a:r>
            <a:r>
              <a:rPr lang="en-US" dirty="0"/>
              <a:t>): </a:t>
            </a:r>
            <a:r>
              <a:rPr lang="en-US" b="1" dirty="0" err="1"/>
              <a:t>Učeniku</a:t>
            </a:r>
            <a:r>
              <a:rPr lang="en-US" b="1" dirty="0"/>
              <a:t> </a:t>
            </a:r>
            <a:r>
              <a:rPr lang="en-US" b="1" dirty="0" err="1"/>
              <a:t>koji</a:t>
            </a:r>
            <a:r>
              <a:rPr lang="en-US" b="1" dirty="0"/>
              <a:t> </a:t>
            </a:r>
            <a:r>
              <a:rPr lang="en-US" b="1" dirty="0" err="1"/>
              <a:t>nije</a:t>
            </a:r>
            <a:r>
              <a:rPr lang="en-US" b="1" dirty="0"/>
              <a:t> </a:t>
            </a:r>
            <a:r>
              <a:rPr lang="en-US" b="1" dirty="0" err="1"/>
              <a:t>pristupio</a:t>
            </a:r>
            <a:r>
              <a:rPr lang="en-US" b="1" dirty="0"/>
              <a:t> </a:t>
            </a:r>
            <a:r>
              <a:rPr lang="en-US" b="1" dirty="0" err="1"/>
              <a:t>jednomu</a:t>
            </a:r>
            <a:r>
              <a:rPr lang="en-US" b="1" dirty="0"/>
              <a:t> od </a:t>
            </a:r>
            <a:r>
              <a:rPr lang="en-US" b="1" dirty="0" err="1"/>
              <a:t>dvaju</a:t>
            </a:r>
            <a:r>
              <a:rPr lang="en-US" b="1" dirty="0"/>
              <a:t> </a:t>
            </a:r>
            <a:r>
              <a:rPr lang="en-US" b="1" dirty="0" err="1"/>
              <a:t>dijelova</a:t>
            </a:r>
            <a:r>
              <a:rPr lang="en-US" b="1" dirty="0"/>
              <a:t>, </a:t>
            </a:r>
            <a:r>
              <a:rPr lang="en-US" b="1" dirty="0" err="1"/>
              <a:t>poništava</a:t>
            </a:r>
            <a:r>
              <a:rPr lang="en-US" b="1" dirty="0"/>
              <a:t> se </a:t>
            </a:r>
            <a:r>
              <a:rPr lang="en-US" b="1" dirty="0" err="1"/>
              <a:t>dio</a:t>
            </a:r>
            <a:r>
              <a:rPr lang="en-US" b="1" dirty="0"/>
              <a:t> </a:t>
            </a:r>
            <a:r>
              <a:rPr lang="en-US" b="1" dirty="0" err="1"/>
              <a:t>ispita</a:t>
            </a:r>
            <a:r>
              <a:rPr lang="en-US" b="1" dirty="0"/>
              <a:t> </a:t>
            </a:r>
            <a:r>
              <a:rPr lang="en-US" b="1" dirty="0" err="1"/>
              <a:t>kojemu</a:t>
            </a:r>
            <a:r>
              <a:rPr lang="en-US" b="1" dirty="0"/>
              <a:t> je </a:t>
            </a:r>
            <a:r>
              <a:rPr lang="en-US" b="1" dirty="0" err="1"/>
              <a:t>pristupio</a:t>
            </a:r>
            <a:r>
              <a:rPr lang="en-US" dirty="0"/>
              <a:t>.</a:t>
            </a:r>
            <a:r>
              <a:rPr lang="hr-HR" dirty="0"/>
              <a:t> Nije nužno položiti sve dijelove ispita (Hrvatski jezik – test i esej), ali im se mora pristupiti.</a:t>
            </a:r>
          </a:p>
          <a:p>
            <a:pPr marL="0" indent="0">
              <a:buNone/>
            </a:pPr>
            <a:endParaRPr lang="en-US" dirty="0"/>
          </a:p>
        </p:txBody>
      </p:sp>
    </p:spTree>
    <p:extLst>
      <p:ext uri="{BB962C8B-B14F-4D97-AF65-F5344CB8AC3E}">
        <p14:creationId xmlns:p14="http://schemas.microsoft.com/office/powerpoint/2010/main" val="2841234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OBJAVA REZULTATA</a:t>
            </a:r>
          </a:p>
        </p:txBody>
      </p:sp>
      <p:sp>
        <p:nvSpPr>
          <p:cNvPr id="3" name="Content Placeholder 2"/>
          <p:cNvSpPr>
            <a:spLocks noGrp="1"/>
          </p:cNvSpPr>
          <p:nvPr>
            <p:ph idx="1"/>
          </p:nvPr>
        </p:nvSpPr>
        <p:spPr/>
        <p:txBody>
          <a:bodyPr/>
          <a:lstStyle/>
          <a:p>
            <a:r>
              <a:rPr lang="hr-HR" b="1" dirty="0"/>
              <a:t>14. 7. 2020. </a:t>
            </a:r>
            <a:r>
              <a:rPr lang="hr-HR" dirty="0"/>
              <a:t>bit će objavljeni privremeni rezultati državne mature</a:t>
            </a:r>
          </a:p>
          <a:p>
            <a:r>
              <a:rPr lang="hr-HR" b="1" dirty="0"/>
              <a:t>od 14. 7 do 16. 7</a:t>
            </a:r>
            <a:r>
              <a:rPr lang="hr-HR" dirty="0"/>
              <a:t>. traje </a:t>
            </a:r>
            <a:r>
              <a:rPr lang="hr-HR" b="1" dirty="0"/>
              <a:t>rok za prigovore na ocjene</a:t>
            </a:r>
          </a:p>
          <a:p>
            <a:r>
              <a:rPr lang="hr-HR" b="1" dirty="0"/>
              <a:t>21. 7</a:t>
            </a:r>
            <a:r>
              <a:rPr lang="hr-HR" dirty="0"/>
              <a:t>. objavljuju se konačni rezultati ispita državne mature, tada dobivate i UPISNI BROJ za visoko učilište koje vam je najviše na listi prioriteta prijavljenih visokih učilišta, a za koje ste ostvarili potrebne uvjete</a:t>
            </a:r>
          </a:p>
        </p:txBody>
      </p:sp>
    </p:spTree>
    <p:extLst>
      <p:ext uri="{BB962C8B-B14F-4D97-AF65-F5344CB8AC3E}">
        <p14:creationId xmlns:p14="http://schemas.microsoft.com/office/powerpoint/2010/main" val="532016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PRIGOVORI</a:t>
            </a:r>
          </a:p>
        </p:txBody>
      </p:sp>
      <p:sp>
        <p:nvSpPr>
          <p:cNvPr id="3" name="Content Placeholder 2"/>
          <p:cNvSpPr>
            <a:spLocks noGrp="1"/>
          </p:cNvSpPr>
          <p:nvPr>
            <p:ph idx="1"/>
          </p:nvPr>
        </p:nvSpPr>
        <p:spPr>
          <a:xfrm>
            <a:off x="1145932" y="2504179"/>
            <a:ext cx="9601196" cy="3318936"/>
          </a:xfrm>
        </p:spPr>
        <p:txBody>
          <a:bodyPr>
            <a:normAutofit fontScale="92500"/>
          </a:bodyPr>
          <a:lstStyle/>
          <a:p>
            <a:r>
              <a:rPr lang="en-US" dirty="0"/>
              <a:t>Učenik </a:t>
            </a:r>
            <a:r>
              <a:rPr lang="en-US" dirty="0" err="1"/>
              <a:t>ima</a:t>
            </a:r>
            <a:r>
              <a:rPr lang="en-US" dirty="0"/>
              <a:t> </a:t>
            </a:r>
            <a:r>
              <a:rPr lang="en-US" dirty="0" err="1"/>
              <a:t>pravo</a:t>
            </a:r>
            <a:r>
              <a:rPr lang="en-US" dirty="0"/>
              <a:t> </a:t>
            </a:r>
            <a:r>
              <a:rPr lang="en-US" dirty="0" err="1"/>
              <a:t>podnijeti</a:t>
            </a:r>
            <a:r>
              <a:rPr lang="en-US" dirty="0"/>
              <a:t> </a:t>
            </a:r>
            <a:r>
              <a:rPr lang="en-US" dirty="0" err="1"/>
              <a:t>pisani</a:t>
            </a:r>
            <a:r>
              <a:rPr lang="en-US" dirty="0"/>
              <a:t> </a:t>
            </a:r>
            <a:r>
              <a:rPr lang="en-US" dirty="0" err="1"/>
              <a:t>prigovor</a:t>
            </a:r>
            <a:r>
              <a:rPr lang="en-US" dirty="0"/>
              <a:t>:</a:t>
            </a:r>
          </a:p>
          <a:p>
            <a:pPr marL="0" indent="0">
              <a:buNone/>
            </a:pPr>
            <a:r>
              <a:rPr lang="hr-HR" b="1" dirty="0"/>
              <a:t>I. </a:t>
            </a:r>
            <a:r>
              <a:rPr lang="hr-HR" dirty="0"/>
              <a:t>u</a:t>
            </a:r>
            <a:r>
              <a:rPr lang="en-US" dirty="0"/>
              <a:t> </a:t>
            </a:r>
            <a:r>
              <a:rPr lang="en-US" dirty="0" err="1"/>
              <a:t>svezi</a:t>
            </a:r>
            <a:r>
              <a:rPr lang="en-US" dirty="0"/>
              <a:t> s </a:t>
            </a:r>
            <a:r>
              <a:rPr lang="en-US" b="1" dirty="0" err="1"/>
              <a:t>nepravilnošću</a:t>
            </a:r>
            <a:r>
              <a:rPr lang="en-US" b="1" dirty="0"/>
              <a:t> </a:t>
            </a:r>
            <a:r>
              <a:rPr lang="en-US" b="1" dirty="0" err="1"/>
              <a:t>provedba</a:t>
            </a:r>
            <a:r>
              <a:rPr lang="en-US" b="1" dirty="0"/>
              <a:t> </a:t>
            </a:r>
            <a:r>
              <a:rPr lang="en-US" b="1" dirty="0" err="1"/>
              <a:t>ispite</a:t>
            </a:r>
            <a:r>
              <a:rPr lang="en-US" b="1" dirty="0"/>
              <a:t> </a:t>
            </a:r>
            <a:r>
              <a:rPr lang="en-US" dirty="0"/>
              <a:t>(48 sati od </a:t>
            </a:r>
            <a:r>
              <a:rPr lang="en-US" dirty="0" err="1"/>
              <a:t>pisanja</a:t>
            </a:r>
            <a:r>
              <a:rPr lang="en-US" dirty="0"/>
              <a:t> </a:t>
            </a:r>
            <a:r>
              <a:rPr lang="en-US" dirty="0" err="1"/>
              <a:t>ispita</a:t>
            </a:r>
            <a:r>
              <a:rPr lang="en-US" dirty="0"/>
              <a:t>)</a:t>
            </a:r>
          </a:p>
          <a:p>
            <a:pPr marL="0" indent="0">
              <a:buNone/>
            </a:pPr>
            <a:r>
              <a:rPr lang="hr-HR" b="1" dirty="0"/>
              <a:t>II. </a:t>
            </a:r>
            <a:r>
              <a:rPr lang="en-US" b="1" dirty="0" err="1"/>
              <a:t>Prigovor</a:t>
            </a:r>
            <a:r>
              <a:rPr lang="en-US" b="1" dirty="0"/>
              <a:t> </a:t>
            </a:r>
            <a:r>
              <a:rPr lang="en-US" b="1" dirty="0" err="1"/>
              <a:t>na</a:t>
            </a:r>
            <a:r>
              <a:rPr lang="en-US" b="1" dirty="0"/>
              <a:t> </a:t>
            </a:r>
            <a:r>
              <a:rPr lang="en-US" b="1" dirty="0" err="1"/>
              <a:t>ocjenu</a:t>
            </a:r>
            <a:r>
              <a:rPr lang="en-US" b="1" dirty="0"/>
              <a:t> </a:t>
            </a:r>
            <a:r>
              <a:rPr lang="en-US" b="1" dirty="0" err="1"/>
              <a:t>ispita</a:t>
            </a:r>
            <a:r>
              <a:rPr lang="en-US" b="1" dirty="0"/>
              <a:t> </a:t>
            </a:r>
            <a:r>
              <a:rPr lang="en-US" dirty="0"/>
              <a:t>(48 sati od </a:t>
            </a:r>
            <a:r>
              <a:rPr lang="en-US" dirty="0" err="1"/>
              <a:t>objave</a:t>
            </a:r>
            <a:r>
              <a:rPr lang="en-US" dirty="0"/>
              <a:t> </a:t>
            </a:r>
            <a:r>
              <a:rPr lang="en-US" dirty="0" err="1"/>
              <a:t>rezultata</a:t>
            </a:r>
            <a:r>
              <a:rPr lang="en-US" dirty="0"/>
              <a:t>)</a:t>
            </a:r>
            <a:r>
              <a:rPr lang="hr-HR" dirty="0"/>
              <a:t> – od 14.7. do 16.7.</a:t>
            </a:r>
            <a:endParaRPr lang="en-US" dirty="0"/>
          </a:p>
          <a:p>
            <a:r>
              <a:rPr lang="en-US" dirty="0"/>
              <a:t>Učenik </a:t>
            </a:r>
            <a:r>
              <a:rPr lang="en-US" dirty="0" err="1"/>
              <a:t>prigovore</a:t>
            </a:r>
            <a:r>
              <a:rPr lang="en-US" dirty="0"/>
              <a:t> </a:t>
            </a:r>
            <a:r>
              <a:rPr lang="en-US" dirty="0" err="1"/>
              <a:t>podnosi</a:t>
            </a:r>
            <a:r>
              <a:rPr lang="en-US" dirty="0"/>
              <a:t> </a:t>
            </a:r>
            <a:r>
              <a:rPr lang="en-US" dirty="0" err="1"/>
              <a:t>Ispitnom</a:t>
            </a:r>
            <a:r>
              <a:rPr lang="en-US" dirty="0"/>
              <a:t> </a:t>
            </a:r>
            <a:r>
              <a:rPr lang="en-US" dirty="0" err="1"/>
              <a:t>povjerenstvu</a:t>
            </a:r>
            <a:r>
              <a:rPr lang="en-US" dirty="0"/>
              <a:t>, a </a:t>
            </a:r>
            <a:r>
              <a:rPr lang="en-US" dirty="0" err="1"/>
              <a:t>konačnu</a:t>
            </a:r>
            <a:r>
              <a:rPr lang="en-US" dirty="0"/>
              <a:t> </a:t>
            </a:r>
            <a:r>
              <a:rPr lang="en-US" dirty="0" err="1"/>
              <a:t>odluku</a:t>
            </a:r>
            <a:r>
              <a:rPr lang="en-US" dirty="0"/>
              <a:t> o </a:t>
            </a:r>
            <a:r>
              <a:rPr lang="en-US" dirty="0" err="1"/>
              <a:t>prigovoru</a:t>
            </a:r>
            <a:r>
              <a:rPr lang="en-US" dirty="0"/>
              <a:t> </a:t>
            </a:r>
            <a:r>
              <a:rPr lang="en-US" dirty="0" err="1"/>
              <a:t>donosi</a:t>
            </a:r>
            <a:r>
              <a:rPr lang="en-US" dirty="0"/>
              <a:t> </a:t>
            </a:r>
            <a:r>
              <a:rPr lang="en-US" dirty="0" err="1"/>
              <a:t>Centar</a:t>
            </a:r>
            <a:r>
              <a:rPr lang="en-US" dirty="0"/>
              <a:t> u </a:t>
            </a:r>
            <a:r>
              <a:rPr lang="en-US" dirty="0" err="1"/>
              <a:t>roku</a:t>
            </a:r>
            <a:r>
              <a:rPr lang="en-US" dirty="0"/>
              <a:t> od 5 </a:t>
            </a:r>
            <a:r>
              <a:rPr lang="en-US" dirty="0" err="1"/>
              <a:t>radnih</a:t>
            </a:r>
            <a:r>
              <a:rPr lang="en-US" dirty="0"/>
              <a:t> dana od </a:t>
            </a:r>
            <a:r>
              <a:rPr lang="en-US" dirty="0" err="1"/>
              <a:t>završetka</a:t>
            </a:r>
            <a:r>
              <a:rPr lang="en-US" dirty="0"/>
              <a:t> </a:t>
            </a:r>
            <a:r>
              <a:rPr lang="en-US" dirty="0" err="1"/>
              <a:t>roka</a:t>
            </a:r>
            <a:r>
              <a:rPr lang="en-US" dirty="0"/>
              <a:t> </a:t>
            </a:r>
            <a:r>
              <a:rPr lang="en-US" dirty="0" err="1"/>
              <a:t>za</a:t>
            </a:r>
            <a:r>
              <a:rPr lang="en-US" dirty="0"/>
              <a:t> </a:t>
            </a:r>
            <a:r>
              <a:rPr lang="en-US" dirty="0" err="1"/>
              <a:t>zaprimanje</a:t>
            </a:r>
            <a:r>
              <a:rPr lang="en-US" dirty="0"/>
              <a:t> </a:t>
            </a:r>
            <a:r>
              <a:rPr lang="en-US" dirty="0" err="1"/>
              <a:t>prigovora</a:t>
            </a:r>
            <a:r>
              <a:rPr lang="hr-HR" dirty="0"/>
              <a:t>.</a:t>
            </a:r>
          </a:p>
          <a:p>
            <a:r>
              <a:rPr lang="hr-HR" dirty="0"/>
              <a:t>Detaljne upute kako podnijeti prigovor na ocjenjivanje objavit ću na web-stranici škole i Loomenu.</a:t>
            </a:r>
            <a:endParaRPr lang="en-US" dirty="0"/>
          </a:p>
          <a:p>
            <a:endParaRPr lang="hr-HR" dirty="0"/>
          </a:p>
        </p:txBody>
      </p:sp>
    </p:spTree>
    <p:extLst>
      <p:ext uri="{BB962C8B-B14F-4D97-AF65-F5344CB8AC3E}">
        <p14:creationId xmlns:p14="http://schemas.microsoft.com/office/powerpoint/2010/main" val="1759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D4C7C665-AB72-43F6-B9FD-A18C50287D0F}"/>
              </a:ext>
            </a:extLst>
          </p:cNvPr>
          <p:cNvSpPr>
            <a:spLocks noGrp="1"/>
          </p:cNvSpPr>
          <p:nvPr>
            <p:ph type="title"/>
          </p:nvPr>
        </p:nvSpPr>
        <p:spPr/>
        <p:txBody>
          <a:bodyPr/>
          <a:lstStyle/>
          <a:p>
            <a:r>
              <a:rPr lang="hr-HR" dirty="0"/>
              <a:t>BITNI DATUMI</a:t>
            </a:r>
          </a:p>
        </p:txBody>
      </p:sp>
      <p:sp>
        <p:nvSpPr>
          <p:cNvPr id="6" name="Rezervirano mjesto sadržaja 5">
            <a:extLst>
              <a:ext uri="{FF2B5EF4-FFF2-40B4-BE49-F238E27FC236}">
                <a16:creationId xmlns:a16="http://schemas.microsoft.com/office/drawing/2014/main" id="{AFB49448-B2D4-4DDF-A11C-6A7A1A08F338}"/>
              </a:ext>
            </a:extLst>
          </p:cNvPr>
          <p:cNvSpPr>
            <a:spLocks noGrp="1"/>
          </p:cNvSpPr>
          <p:nvPr>
            <p:ph idx="1"/>
          </p:nvPr>
        </p:nvSpPr>
        <p:spPr/>
        <p:txBody>
          <a:bodyPr/>
          <a:lstStyle/>
          <a:p>
            <a:r>
              <a:rPr lang="hr-HR" dirty="0"/>
              <a:t>objava privremenih rang lista: u travnju</a:t>
            </a:r>
          </a:p>
          <a:p>
            <a:r>
              <a:rPr lang="hr-HR" dirty="0"/>
              <a:t>završetak nastave za maturalne razrede: </a:t>
            </a:r>
            <a:r>
              <a:rPr lang="hr-HR" b="1" dirty="0"/>
              <a:t>25. svibnja</a:t>
            </a:r>
          </a:p>
          <a:p>
            <a:r>
              <a:rPr lang="hr-HR" dirty="0"/>
              <a:t>potvrda ispravnosti ocjena 4. razreda: </a:t>
            </a:r>
            <a:r>
              <a:rPr lang="hr-HR" b="1" dirty="0"/>
              <a:t>od 26. svibnja do 4. lipnja</a:t>
            </a:r>
          </a:p>
        </p:txBody>
      </p:sp>
    </p:spTree>
    <p:extLst>
      <p:ext uri="{BB962C8B-B14F-4D97-AF65-F5344CB8AC3E}">
        <p14:creationId xmlns:p14="http://schemas.microsoft.com/office/powerpoint/2010/main" val="3856045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PODJELA SVJEDODŽBI I POTVRDA</a:t>
            </a:r>
          </a:p>
        </p:txBody>
      </p:sp>
      <p:sp>
        <p:nvSpPr>
          <p:cNvPr id="3" name="Content Placeholder 2"/>
          <p:cNvSpPr>
            <a:spLocks noGrp="1"/>
          </p:cNvSpPr>
          <p:nvPr>
            <p:ph idx="1"/>
          </p:nvPr>
        </p:nvSpPr>
        <p:spPr/>
        <p:txBody>
          <a:bodyPr/>
          <a:lstStyle/>
          <a:p>
            <a:r>
              <a:rPr lang="hr-HR" dirty="0"/>
              <a:t>U školi će se organizirati </a:t>
            </a:r>
            <a:r>
              <a:rPr lang="hr-HR" b="1" dirty="0"/>
              <a:t>23. 7. 2020. (raspored po razredima naknadno).</a:t>
            </a:r>
          </a:p>
          <a:p>
            <a:r>
              <a:rPr lang="hr-HR" b="1" dirty="0"/>
              <a:t>Prije tog datuma nije moguće podići svjedodžbu</a:t>
            </a:r>
          </a:p>
          <a:p>
            <a:pPr marL="0" indent="0">
              <a:buNone/>
            </a:pPr>
            <a:r>
              <a:rPr lang="hr-HR" dirty="0"/>
              <a:t>(ako nekome treba ranije zbog upisa na fakultete u inozemstvu, neka se javi ispitnoj koordinatorici.)</a:t>
            </a:r>
          </a:p>
        </p:txBody>
      </p:sp>
    </p:spTree>
    <p:extLst>
      <p:ext uri="{BB962C8B-B14F-4D97-AF65-F5344CB8AC3E}">
        <p14:creationId xmlns:p14="http://schemas.microsoft.com/office/powerpoint/2010/main" val="74963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IZVORI:</a:t>
            </a:r>
          </a:p>
        </p:txBody>
      </p:sp>
      <p:sp>
        <p:nvSpPr>
          <p:cNvPr id="3" name="Content Placeholder 2"/>
          <p:cNvSpPr>
            <a:spLocks noGrp="1"/>
          </p:cNvSpPr>
          <p:nvPr>
            <p:ph idx="1"/>
          </p:nvPr>
        </p:nvSpPr>
        <p:spPr>
          <a:xfrm>
            <a:off x="785446" y="2409092"/>
            <a:ext cx="10621108" cy="4879731"/>
          </a:xfrm>
        </p:spPr>
        <p:txBody>
          <a:bodyPr>
            <a:normAutofit fontScale="77500" lnSpcReduction="20000"/>
          </a:bodyPr>
          <a:lstStyle/>
          <a:p>
            <a:r>
              <a:rPr lang="en-US" i="1" dirty="0">
                <a:latin typeface="Garamond" panose="02020404030301010803" pitchFamily="18" charset="0"/>
              </a:rPr>
              <a:t>Pravilnik o </a:t>
            </a:r>
            <a:r>
              <a:rPr lang="en-US" i="1" dirty="0" err="1">
                <a:latin typeface="Garamond" panose="02020404030301010803" pitchFamily="18" charset="0"/>
              </a:rPr>
              <a:t>polaganju</a:t>
            </a:r>
            <a:r>
              <a:rPr lang="en-US" i="1" dirty="0">
                <a:latin typeface="Garamond" panose="02020404030301010803" pitchFamily="18" charset="0"/>
              </a:rPr>
              <a:t> </a:t>
            </a:r>
            <a:r>
              <a:rPr lang="en-US" i="1" dirty="0" err="1">
                <a:latin typeface="Garamond" panose="02020404030301010803" pitchFamily="18" charset="0"/>
              </a:rPr>
              <a:t>državne</a:t>
            </a:r>
            <a:r>
              <a:rPr lang="en-US" i="1" dirty="0">
                <a:latin typeface="Garamond" panose="02020404030301010803" pitchFamily="18" charset="0"/>
              </a:rPr>
              <a:t> mature</a:t>
            </a:r>
            <a:r>
              <a:rPr lang="hr-HR" i="1" dirty="0">
                <a:latin typeface="Garamond" panose="02020404030301010803" pitchFamily="18" charset="0"/>
              </a:rPr>
              <a:t> </a:t>
            </a:r>
            <a:r>
              <a:rPr lang="hr-HR" dirty="0">
                <a:latin typeface="Garamond" panose="02020404030301010803" pitchFamily="18" charset="0"/>
              </a:rPr>
              <a:t>(NN 1/13) (</a:t>
            </a:r>
            <a:r>
              <a:rPr lang="hr-HR" dirty="0">
                <a:hlinkClick r:id="rId2"/>
              </a:rPr>
              <a:t>http://dokumenti.ncvvo.hr/Drzavna_matura/2013-01-07/pravilnik_polaganja_dm_2013.pdf</a:t>
            </a:r>
            <a:r>
              <a:rPr lang="hr-HR" dirty="0"/>
              <a:t>)</a:t>
            </a:r>
            <a:endParaRPr lang="hr-HR" i="1" dirty="0">
              <a:latin typeface="Garamond" panose="02020404030301010803" pitchFamily="18" charset="0"/>
            </a:endParaRPr>
          </a:p>
          <a:p>
            <a:r>
              <a:rPr lang="hr-HR" i="1" dirty="0">
                <a:latin typeface="Garamond" panose="02020404030301010803" pitchFamily="18" charset="0"/>
              </a:rPr>
              <a:t>Pravilnik o izmjenama i dopunama pravilnika o polaganju državne mature </a:t>
            </a:r>
            <a:r>
              <a:rPr lang="it-IT" dirty="0">
                <a:latin typeface="Garamond" panose="02020404030301010803" pitchFamily="18" charset="0"/>
              </a:rPr>
              <a:t>(NN 68/18)</a:t>
            </a:r>
            <a:r>
              <a:rPr lang="hr-HR" dirty="0">
                <a:latin typeface="Garamond" panose="02020404030301010803" pitchFamily="18" charset="0"/>
              </a:rPr>
              <a:t> (</a:t>
            </a:r>
            <a:r>
              <a:rPr lang="hr-HR" dirty="0">
                <a:hlinkClick r:id="rId3"/>
              </a:rPr>
              <a:t>https://mk0ncvvot6usx5xu4d.kinstacdn.com/wp-content/uploads/2019/05/pravilnik_o_izmjenama_i_dopunama_pravilnika_o_polaganju_drzavne_mature_nn_41-2019.pdf</a:t>
            </a:r>
            <a:r>
              <a:rPr lang="hr-HR" dirty="0"/>
              <a:t>)</a:t>
            </a:r>
            <a:endParaRPr lang="hr-HR" dirty="0">
              <a:latin typeface="Garamond" panose="02020404030301010803" pitchFamily="18" charset="0"/>
            </a:endParaRPr>
          </a:p>
          <a:p>
            <a:r>
              <a:rPr lang="it-IT" i="1" dirty="0">
                <a:latin typeface="Garamond" panose="02020404030301010803" pitchFamily="18" charset="0"/>
              </a:rPr>
              <a:t>Pravil</a:t>
            </a:r>
            <a:r>
              <a:rPr lang="hr-HR" i="1" dirty="0">
                <a:latin typeface="Garamond" panose="02020404030301010803" pitchFamily="18" charset="0"/>
              </a:rPr>
              <a:t>a</a:t>
            </a:r>
            <a:r>
              <a:rPr lang="it-IT" i="1" dirty="0">
                <a:latin typeface="Garamond" panose="02020404030301010803" pitchFamily="18" charset="0"/>
              </a:rPr>
              <a:t> o pripremi</a:t>
            </a:r>
            <a:r>
              <a:rPr lang="hr-HR" i="1" dirty="0">
                <a:latin typeface="Garamond" panose="02020404030301010803" pitchFamily="18" charset="0"/>
              </a:rPr>
              <a:t>, organizaciji i provedbi ispita državne mature (</a:t>
            </a:r>
            <a:r>
              <a:rPr lang="hr-HR" dirty="0">
                <a:hlinkClick r:id="rId4"/>
              </a:rPr>
              <a:t>https://mk0ncvvot6usx5xu4d.kinstacdn.com/wp-content/uploads/2019/05/Pravila-o-pripremi-organizaciji-i-provedbi-ispita-DM.pdf</a:t>
            </a:r>
            <a:r>
              <a:rPr lang="hr-HR" dirty="0"/>
              <a:t>)</a:t>
            </a:r>
            <a:endParaRPr lang="en-US" i="1" dirty="0">
              <a:latin typeface="Garamond" panose="02020404030301010803" pitchFamily="18" charset="0"/>
            </a:endParaRPr>
          </a:p>
          <a:p>
            <a:r>
              <a:rPr lang="en-US" i="1" dirty="0" err="1">
                <a:latin typeface="Garamond" panose="02020404030301010803" pitchFamily="18" charset="0"/>
              </a:rPr>
              <a:t>Priručnik</a:t>
            </a:r>
            <a:r>
              <a:rPr lang="en-US" i="1" dirty="0">
                <a:latin typeface="Garamond" panose="02020404030301010803" pitchFamily="18" charset="0"/>
              </a:rPr>
              <a:t> </a:t>
            </a:r>
            <a:r>
              <a:rPr lang="en-US" i="1" dirty="0" err="1">
                <a:latin typeface="Garamond" panose="02020404030301010803" pitchFamily="18" charset="0"/>
              </a:rPr>
              <a:t>za</a:t>
            </a:r>
            <a:r>
              <a:rPr lang="en-US" i="1" dirty="0">
                <a:latin typeface="Garamond" panose="02020404030301010803" pitchFamily="18" charset="0"/>
              </a:rPr>
              <a:t> </a:t>
            </a:r>
            <a:r>
              <a:rPr lang="hr-HR" i="1" dirty="0">
                <a:latin typeface="Garamond" panose="02020404030301010803" pitchFamily="18" charset="0"/>
              </a:rPr>
              <a:t>prijavu ispita državne mature za učenike (</a:t>
            </a:r>
            <a:r>
              <a:rPr lang="hr-HR" dirty="0">
                <a:hlinkClick r:id="rId5"/>
              </a:rPr>
              <a:t>https://mk0ncvvot6usx5xu4d.kinstacdn.com/wp-content/uploads/2018/12/Novo_PRIRUCNIK-ZA-UCENIKE-koji-2018.-2019.-zavr%C5%A1avaju-4.-5.-razred-u-srednjim-%C5%A1kolama-u-Republici-Hrvatskoj.pdf</a:t>
            </a:r>
            <a:r>
              <a:rPr lang="hr-HR" dirty="0"/>
              <a:t>)</a:t>
            </a:r>
            <a:endParaRPr lang="hr-HR" i="1" dirty="0">
              <a:latin typeface="Garamond" panose="02020404030301010803" pitchFamily="18" charset="0"/>
            </a:endParaRPr>
          </a:p>
          <a:p>
            <a:r>
              <a:rPr lang="hr-HR" i="1" dirty="0">
                <a:latin typeface="Garamond" panose="02020404030301010803" pitchFamily="18" charset="0"/>
              </a:rPr>
              <a:t>Upute za provedbu državne mature tijekom epidemije koronavirusa ljetni rok – lipanj 2020. godine (</a:t>
            </a:r>
            <a:r>
              <a:rPr lang="hr-HR" dirty="0">
                <a:hlinkClick r:id="rId6"/>
              </a:rPr>
              <a:t>https://mk0ncvvot6usx5xu4d.kinstacdn.com/wp-content/uploads/2020/05/Drzavna_matura_upute_27_05.pdf</a:t>
            </a:r>
            <a:r>
              <a:rPr lang="hr-HR" dirty="0"/>
              <a:t>)</a:t>
            </a:r>
            <a:endParaRPr lang="hr-HR" i="1" dirty="0">
              <a:latin typeface="Garamond" panose="02020404030301010803" pitchFamily="18" charset="0"/>
            </a:endParaRPr>
          </a:p>
          <a:p>
            <a:pPr marL="0" indent="0">
              <a:buNone/>
            </a:pPr>
            <a:br>
              <a:rPr lang="hr-HR" dirty="0"/>
            </a:br>
            <a:endParaRPr lang="hr-HR" dirty="0"/>
          </a:p>
        </p:txBody>
      </p:sp>
    </p:spTree>
    <p:extLst>
      <p:ext uri="{BB962C8B-B14F-4D97-AF65-F5344CB8AC3E}">
        <p14:creationId xmlns:p14="http://schemas.microsoft.com/office/powerpoint/2010/main" val="3889483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KONTAKTI:</a:t>
            </a:r>
          </a:p>
        </p:txBody>
      </p:sp>
      <p:sp>
        <p:nvSpPr>
          <p:cNvPr id="3" name="Content Placeholder 2"/>
          <p:cNvSpPr>
            <a:spLocks noGrp="1"/>
          </p:cNvSpPr>
          <p:nvPr>
            <p:ph idx="1"/>
          </p:nvPr>
        </p:nvSpPr>
        <p:spPr>
          <a:xfrm>
            <a:off x="1295402" y="2486594"/>
            <a:ext cx="9601196" cy="3318936"/>
          </a:xfrm>
        </p:spPr>
        <p:txBody>
          <a:bodyPr/>
          <a:lstStyle/>
          <a:p>
            <a:r>
              <a:rPr lang="en-US" dirty="0"/>
              <a:t>Info </a:t>
            </a:r>
            <a:r>
              <a:rPr lang="en-US" dirty="0" err="1"/>
              <a:t>centar</a:t>
            </a:r>
            <a:r>
              <a:rPr lang="en-US" dirty="0"/>
              <a:t> NCVVO-a </a:t>
            </a:r>
            <a:br>
              <a:rPr lang="hr-HR" dirty="0"/>
            </a:br>
            <a:r>
              <a:rPr lang="en-US" dirty="0"/>
              <a:t>01/4501 899 </a:t>
            </a:r>
            <a:br>
              <a:rPr lang="hr-HR" dirty="0"/>
            </a:br>
            <a:r>
              <a:rPr lang="en-US" u="sng" dirty="0">
                <a:solidFill>
                  <a:srgbClr val="C00000"/>
                </a:solidFill>
                <a:hlinkClick r:id="rId2"/>
              </a:rPr>
              <a:t>info.centar@ncvvo.hr</a:t>
            </a:r>
            <a:endParaRPr lang="hr-HR" dirty="0"/>
          </a:p>
          <a:p>
            <a:r>
              <a:rPr lang="hr-HR" dirty="0"/>
              <a:t>upisi na studijske programe</a:t>
            </a:r>
            <a:br>
              <a:rPr lang="hr-HR" dirty="0"/>
            </a:br>
            <a:r>
              <a:rPr lang="hr-HR" dirty="0">
                <a:solidFill>
                  <a:srgbClr val="00B050"/>
                </a:solidFill>
                <a:hlinkClick r:id="rId3"/>
              </a:rPr>
              <a:t>spu@azvo.hr</a:t>
            </a:r>
            <a:endParaRPr lang="hr-HR" dirty="0">
              <a:solidFill>
                <a:srgbClr val="00B050"/>
              </a:solidFill>
            </a:endParaRPr>
          </a:p>
          <a:p>
            <a:r>
              <a:rPr lang="hr-HR" dirty="0">
                <a:solidFill>
                  <a:schemeClr val="tx2"/>
                </a:solidFill>
              </a:rPr>
              <a:t>ispitna koordinatorica XVI. gimnazije</a:t>
            </a:r>
          </a:p>
          <a:p>
            <a:pPr marL="0" indent="0">
              <a:buNone/>
            </a:pPr>
            <a:r>
              <a:rPr lang="hr-HR" dirty="0">
                <a:solidFill>
                  <a:srgbClr val="00B050"/>
                </a:solidFill>
              </a:rPr>
              <a:t>    </a:t>
            </a:r>
            <a:r>
              <a:rPr lang="hr-HR" dirty="0">
                <a:solidFill>
                  <a:srgbClr val="92D050"/>
                </a:solidFill>
              </a:rPr>
              <a:t>ana.bedek@skole.hr</a:t>
            </a:r>
          </a:p>
        </p:txBody>
      </p:sp>
    </p:spTree>
    <p:extLst>
      <p:ext uri="{BB962C8B-B14F-4D97-AF65-F5344CB8AC3E}">
        <p14:creationId xmlns:p14="http://schemas.microsoft.com/office/powerpoint/2010/main" val="2806747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3337" y="1087639"/>
            <a:ext cx="9691729" cy="1418169"/>
          </a:xfrm>
        </p:spPr>
        <p:txBody>
          <a:bodyPr/>
          <a:lstStyle/>
          <a:p>
            <a:br>
              <a:rPr lang="hr-HR" dirty="0"/>
            </a:br>
            <a:r>
              <a:rPr lang="hr-HR" dirty="0"/>
              <a:t>Per aspera ad astra</a:t>
            </a:r>
          </a:p>
        </p:txBody>
      </p:sp>
      <p:sp>
        <p:nvSpPr>
          <p:cNvPr id="6" name="Text Placeholder 5"/>
          <p:cNvSpPr>
            <a:spLocks noGrp="1"/>
          </p:cNvSpPr>
          <p:nvPr>
            <p:ph type="body" sz="quarter" idx="13"/>
          </p:nvPr>
        </p:nvSpPr>
        <p:spPr/>
        <p:txBody>
          <a:bodyPr>
            <a:normAutofit/>
          </a:bodyPr>
          <a:lstStyle/>
          <a:p>
            <a:endParaRPr lang="hr-HR" dirty="0"/>
          </a:p>
        </p:txBody>
      </p:sp>
      <p:sp>
        <p:nvSpPr>
          <p:cNvPr id="5" name="Text Placeholder 4"/>
          <p:cNvSpPr>
            <a:spLocks noGrp="1"/>
          </p:cNvSpPr>
          <p:nvPr>
            <p:ph type="body" idx="1"/>
          </p:nvPr>
        </p:nvSpPr>
        <p:spPr/>
        <p:txBody>
          <a:bodyPr/>
          <a:lstStyle/>
          <a:p>
            <a:r>
              <a:rPr lang="hr-HR" dirty="0"/>
              <a:t>Budite hrabri i odvažni, spremate se 4 godine za ovaj ispit. Smireno i bez straha! Možete vi to!</a:t>
            </a:r>
          </a:p>
          <a:p>
            <a:r>
              <a:rPr lang="hr-HR" dirty="0"/>
              <a:t>Želimo vam puno uspjeha!</a:t>
            </a:r>
          </a:p>
          <a:p>
            <a:r>
              <a:rPr lang="hr-HR" dirty="0"/>
              <a:t>Vjerujemo u vas.</a:t>
            </a:r>
          </a:p>
        </p:txBody>
      </p:sp>
      <p:pic>
        <p:nvPicPr>
          <p:cNvPr id="1030" name="Picture 6" descr="Diploma Hat Graduate Symbol Icon Stock Vector (Royalty Free) 7115652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697" y="971705"/>
            <a:ext cx="2132257" cy="22033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f/f1/Heart_coraz%C3%B3n.svg/1024px-Heart_coraz%C3%B3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897" y="5424853"/>
            <a:ext cx="299549" cy="28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44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Prezentaciju izradila:</a:t>
            </a:r>
          </a:p>
        </p:txBody>
      </p:sp>
      <p:sp>
        <p:nvSpPr>
          <p:cNvPr id="3" name="Text Placeholder 2"/>
          <p:cNvSpPr>
            <a:spLocks noGrp="1"/>
          </p:cNvSpPr>
          <p:nvPr>
            <p:ph type="body" idx="1"/>
          </p:nvPr>
        </p:nvSpPr>
        <p:spPr/>
        <p:txBody>
          <a:bodyPr/>
          <a:lstStyle/>
          <a:p>
            <a:r>
              <a:rPr lang="hr-HR" dirty="0"/>
              <a:t>Ana Bedek, prof.</a:t>
            </a:r>
            <a:br>
              <a:rPr lang="hr-HR" dirty="0"/>
            </a:br>
            <a:r>
              <a:rPr lang="hr-HR" dirty="0"/>
              <a:t>ispitna koordinatorica XVI. gimnazije</a:t>
            </a:r>
          </a:p>
          <a:p>
            <a:endParaRPr lang="hr-HR" dirty="0"/>
          </a:p>
        </p:txBody>
      </p:sp>
    </p:spTree>
    <p:extLst>
      <p:ext uri="{BB962C8B-B14F-4D97-AF65-F5344CB8AC3E}">
        <p14:creationId xmlns:p14="http://schemas.microsoft.com/office/powerpoint/2010/main" val="192999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304" y="1028050"/>
            <a:ext cx="3718455" cy="1371600"/>
          </a:xfrm>
        </p:spPr>
        <p:txBody>
          <a:bodyPr/>
          <a:lstStyle/>
          <a:p>
            <a:r>
              <a:rPr lang="hr-HR" dirty="0"/>
              <a:t>ISPITNI KATALOZI</a:t>
            </a:r>
          </a:p>
        </p:txBody>
      </p:sp>
      <p:sp>
        <p:nvSpPr>
          <p:cNvPr id="4" name="Text Placeholder 3"/>
          <p:cNvSpPr>
            <a:spLocks noGrp="1"/>
          </p:cNvSpPr>
          <p:nvPr>
            <p:ph type="body" sz="half" idx="2"/>
          </p:nvPr>
        </p:nvSpPr>
        <p:spPr>
          <a:xfrm>
            <a:off x="1293811" y="3031065"/>
            <a:ext cx="5599358" cy="2438404"/>
          </a:xfrm>
        </p:spPr>
        <p:txBody>
          <a:bodyPr/>
          <a:lstStyle/>
          <a:p>
            <a:r>
              <a:rPr lang="hr-HR" dirty="0">
                <a:hlinkClick r:id="rId2"/>
              </a:rPr>
              <a:t>https://www.ncvvo.hr/kategorija/drzavna-matura/ispitni-katalozi/</a:t>
            </a:r>
            <a:endParaRPr lang="hr-HR" dirty="0"/>
          </a:p>
          <a:p>
            <a:endParaRPr lang="hr-HR" dirty="0"/>
          </a:p>
        </p:txBody>
      </p:sp>
      <p:pic>
        <p:nvPicPr>
          <p:cNvPr id="1026" name="Picture 2" descr="Ispitni katalozi za državnu maturu 2019./2020. - NCVV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07570" y="1227615"/>
            <a:ext cx="2569192" cy="272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7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b="1" dirty="0"/>
              <a:t>I. PRIJAVE VISOKIH UČILIŠTA</a:t>
            </a:r>
          </a:p>
        </p:txBody>
      </p:sp>
      <p:sp>
        <p:nvSpPr>
          <p:cNvPr id="8" name="Content Placeholder 7"/>
          <p:cNvSpPr>
            <a:spLocks noGrp="1"/>
          </p:cNvSpPr>
          <p:nvPr>
            <p:ph idx="1"/>
          </p:nvPr>
        </p:nvSpPr>
        <p:spPr/>
        <p:txBody>
          <a:bodyPr/>
          <a:lstStyle/>
          <a:p>
            <a:endParaRPr lang="hr-HR" dirty="0"/>
          </a:p>
        </p:txBody>
      </p:sp>
    </p:spTree>
    <p:extLst>
      <p:ext uri="{BB962C8B-B14F-4D97-AF65-F5344CB8AC3E}">
        <p14:creationId xmlns:p14="http://schemas.microsoft.com/office/powerpoint/2010/main" val="258709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PRIJAVE VISOKIH UČILIŠTA </a:t>
            </a:r>
          </a:p>
        </p:txBody>
      </p:sp>
      <p:sp>
        <p:nvSpPr>
          <p:cNvPr id="3" name="Content Placeholder 2"/>
          <p:cNvSpPr>
            <a:spLocks noGrp="1"/>
          </p:cNvSpPr>
          <p:nvPr>
            <p:ph idx="1"/>
          </p:nvPr>
        </p:nvSpPr>
        <p:spPr>
          <a:xfrm>
            <a:off x="1295401" y="2556932"/>
            <a:ext cx="5483468" cy="3318936"/>
          </a:xfrm>
        </p:spPr>
        <p:txBody>
          <a:bodyPr>
            <a:normAutofit fontScale="62500" lnSpcReduction="20000"/>
          </a:bodyPr>
          <a:lstStyle/>
          <a:p>
            <a:r>
              <a:rPr lang="vi-VN" dirty="0"/>
              <a:t>Nakon prijave u sustav na poveznici </a:t>
            </a:r>
            <a:r>
              <a:rPr lang="vi-VN" i="1" dirty="0"/>
              <a:t>Moj odabir </a:t>
            </a:r>
            <a:r>
              <a:rPr lang="vi-VN" dirty="0"/>
              <a:t>otvara se mogućnost prijave ispita državne mature do najviše </a:t>
            </a:r>
            <a:r>
              <a:rPr lang="vi-VN" b="1" dirty="0"/>
              <a:t>10 studijskih programa. </a:t>
            </a:r>
            <a:endParaRPr lang="en-US" b="1" dirty="0">
              <a:latin typeface="Garamond" panose="02020404030301010803" pitchFamily="18" charset="0"/>
            </a:endParaRPr>
          </a:p>
          <a:p>
            <a:endParaRPr lang="en-US" dirty="0">
              <a:latin typeface="Garamond" panose="02020404030301010803" pitchFamily="18" charset="0"/>
            </a:endParaRPr>
          </a:p>
          <a:p>
            <a:r>
              <a:rPr lang="vi-VN" dirty="0"/>
              <a:t>Ako se učenik ne želi prijaviti za upis na studijske programe, već samo za polaganje ispita državne mature, može odabrati na poveznici </a:t>
            </a:r>
            <a:r>
              <a:rPr lang="vi-VN" i="1" dirty="0"/>
              <a:t>Moj odabir </a:t>
            </a:r>
            <a:r>
              <a:rPr lang="vi-VN" dirty="0"/>
              <a:t>samo ispite državne mature. </a:t>
            </a:r>
            <a:endParaRPr lang="en-US" dirty="0">
              <a:latin typeface="Garamond" panose="02020404030301010803" pitchFamily="18" charset="0"/>
            </a:endParaRPr>
          </a:p>
          <a:p>
            <a:endParaRPr lang="en-US" dirty="0">
              <a:latin typeface="Garamond" panose="02020404030301010803" pitchFamily="18" charset="0"/>
            </a:endParaRPr>
          </a:p>
          <a:p>
            <a:r>
              <a:rPr lang="vi-VN" dirty="0"/>
              <a:t>Potrebno je poredati studijske programe prema vlastitim prioritetima. </a:t>
            </a:r>
            <a:endParaRPr lang="en-US" dirty="0">
              <a:latin typeface="Garamond" panose="02020404030301010803" pitchFamily="18" charset="0"/>
            </a:endParaRPr>
          </a:p>
          <a:p>
            <a:endParaRPr lang="en-US" dirty="0">
              <a:latin typeface="Garamond" panose="02020404030301010803" pitchFamily="18" charset="0"/>
            </a:endParaRPr>
          </a:p>
          <a:p>
            <a:r>
              <a:rPr lang="vi-VN" dirty="0"/>
              <a:t>Na najviše mjesto (prvo mjesto) postavlja se najpoželjniji studijski program. </a:t>
            </a:r>
            <a:endParaRPr lang="en-US" dirty="0">
              <a:latin typeface="Garamond" panose="02020404030301010803" pitchFamily="18" charset="0"/>
            </a:endParaRPr>
          </a:p>
          <a:p>
            <a:endParaRPr lang="hr-HR"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869" y="2556932"/>
            <a:ext cx="4718375" cy="277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36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0731" y="2290327"/>
            <a:ext cx="9161584" cy="1569660"/>
          </a:xfrm>
          <a:prstGeom prst="rect">
            <a:avLst/>
          </a:prstGeom>
        </p:spPr>
        <p:txBody>
          <a:bodyPr wrap="square">
            <a:spAutoFit/>
          </a:bodyPr>
          <a:lstStyle/>
          <a:p>
            <a:r>
              <a:rPr lang="en-US" sz="2400" dirty="0"/>
              <a:t>Učenici </a:t>
            </a:r>
            <a:r>
              <a:rPr lang="en-US" sz="2400" dirty="0" err="1"/>
              <a:t>mogu</a:t>
            </a:r>
            <a:r>
              <a:rPr lang="en-US" sz="2400" dirty="0"/>
              <a:t> </a:t>
            </a:r>
            <a:r>
              <a:rPr lang="en-US" sz="2400" dirty="0" err="1"/>
              <a:t>prijavljivati</a:t>
            </a:r>
            <a:r>
              <a:rPr lang="en-US" sz="2400" dirty="0"/>
              <a:t>, </a:t>
            </a:r>
            <a:r>
              <a:rPr lang="en-US" sz="2400" dirty="0" err="1"/>
              <a:t>brisati</a:t>
            </a:r>
            <a:r>
              <a:rPr lang="en-US" sz="2400" dirty="0"/>
              <a:t>, </a:t>
            </a:r>
            <a:r>
              <a:rPr lang="en-US" sz="2400" dirty="0" err="1"/>
              <a:t>dodavati</a:t>
            </a:r>
            <a:r>
              <a:rPr lang="en-US" sz="2400" dirty="0"/>
              <a:t> </a:t>
            </a:r>
            <a:r>
              <a:rPr lang="en-US" sz="2400" dirty="0" err="1"/>
              <a:t>i</a:t>
            </a:r>
            <a:r>
              <a:rPr lang="en-US" sz="2400" dirty="0"/>
              <a:t> </a:t>
            </a:r>
            <a:r>
              <a:rPr lang="en-US" sz="2400" dirty="0" err="1"/>
              <a:t>mijenjati</a:t>
            </a:r>
            <a:r>
              <a:rPr lang="en-US" sz="2400" dirty="0"/>
              <a:t> </a:t>
            </a:r>
            <a:r>
              <a:rPr lang="en-US" sz="2400" dirty="0" err="1"/>
              <a:t>prioritete</a:t>
            </a:r>
            <a:r>
              <a:rPr lang="en-US" sz="2400" dirty="0"/>
              <a:t> </a:t>
            </a:r>
            <a:r>
              <a:rPr lang="en-US" sz="2400" dirty="0" err="1"/>
              <a:t>studijskih</a:t>
            </a:r>
            <a:r>
              <a:rPr lang="en-US" sz="2400" dirty="0"/>
              <a:t> </a:t>
            </a:r>
            <a:r>
              <a:rPr lang="en-US" sz="2400" dirty="0" err="1"/>
              <a:t>programa</a:t>
            </a:r>
            <a:r>
              <a:rPr lang="en-US" sz="2400" dirty="0"/>
              <a:t> </a:t>
            </a:r>
            <a:r>
              <a:rPr lang="hr-HR" sz="2400" dirty="0"/>
              <a:t>sve </a:t>
            </a:r>
            <a:r>
              <a:rPr lang="en-US" sz="2400" dirty="0"/>
              <a:t>do</a:t>
            </a:r>
            <a:r>
              <a:rPr lang="hr-HR" sz="2400" dirty="0"/>
              <a:t> konačne objave rezultata - </a:t>
            </a:r>
            <a:r>
              <a:rPr lang="hr-HR" sz="2400" b="1" dirty="0">
                <a:solidFill>
                  <a:schemeClr val="tx1">
                    <a:lumMod val="50000"/>
                    <a:lumOff val="50000"/>
                  </a:schemeClr>
                </a:solidFill>
              </a:rPr>
              <a:t>21</a:t>
            </a:r>
            <a:r>
              <a:rPr lang="en-US" sz="2400" b="1" dirty="0">
                <a:solidFill>
                  <a:schemeClr val="tx1">
                    <a:lumMod val="50000"/>
                    <a:lumOff val="50000"/>
                  </a:schemeClr>
                </a:solidFill>
              </a:rPr>
              <a:t>. </a:t>
            </a:r>
            <a:r>
              <a:rPr lang="en-US" sz="2400" b="1" dirty="0" err="1">
                <a:solidFill>
                  <a:schemeClr val="tx1">
                    <a:lumMod val="50000"/>
                    <a:lumOff val="50000"/>
                  </a:schemeClr>
                </a:solidFill>
              </a:rPr>
              <a:t>srpnja</a:t>
            </a:r>
            <a:r>
              <a:rPr lang="en-US" sz="2400" b="1" dirty="0">
                <a:solidFill>
                  <a:schemeClr val="tx1">
                    <a:lumMod val="50000"/>
                    <a:lumOff val="50000"/>
                  </a:schemeClr>
                </a:solidFill>
              </a:rPr>
              <a:t> </a:t>
            </a:r>
            <a:r>
              <a:rPr lang="hr-HR" sz="2400" b="1" dirty="0">
                <a:solidFill>
                  <a:schemeClr val="tx1">
                    <a:lumMod val="50000"/>
                    <a:lumOff val="50000"/>
                  </a:schemeClr>
                </a:solidFill>
              </a:rPr>
              <a:t>2020</a:t>
            </a:r>
            <a:r>
              <a:rPr lang="en-US" sz="2400" b="1" dirty="0">
                <a:solidFill>
                  <a:schemeClr val="tx1">
                    <a:lumMod val="50000"/>
                    <a:lumOff val="50000"/>
                  </a:schemeClr>
                </a:solidFill>
              </a:rPr>
              <a:t>. </a:t>
            </a:r>
            <a:r>
              <a:rPr lang="en-US" sz="2400" b="1" dirty="0" err="1">
                <a:solidFill>
                  <a:schemeClr val="tx1">
                    <a:lumMod val="50000"/>
                    <a:lumOff val="50000"/>
                  </a:schemeClr>
                </a:solidFill>
              </a:rPr>
              <a:t>godine</a:t>
            </a:r>
            <a:r>
              <a:rPr lang="en-US" sz="2400" b="1" dirty="0">
                <a:solidFill>
                  <a:schemeClr val="tx1">
                    <a:lumMod val="50000"/>
                    <a:lumOff val="50000"/>
                  </a:schemeClr>
                </a:solidFill>
              </a:rPr>
              <a:t> </a:t>
            </a:r>
            <a:endParaRPr lang="hr-HR" sz="2400" b="1" dirty="0">
              <a:solidFill>
                <a:schemeClr val="tx1">
                  <a:lumMod val="50000"/>
                  <a:lumOff val="50000"/>
                </a:schemeClr>
              </a:solidFill>
            </a:endParaRPr>
          </a:p>
          <a:p>
            <a:r>
              <a:rPr lang="en-US" sz="2400" dirty="0"/>
              <a:t>(</a:t>
            </a:r>
            <a:r>
              <a:rPr lang="en-US" sz="2400" dirty="0" err="1"/>
              <a:t>osim</a:t>
            </a:r>
            <a:r>
              <a:rPr lang="en-US" sz="2400" dirty="0"/>
              <a:t> </a:t>
            </a:r>
            <a:r>
              <a:rPr lang="en-US" sz="2400" dirty="0" err="1"/>
              <a:t>onih</a:t>
            </a:r>
            <a:r>
              <a:rPr lang="en-US" sz="2400" dirty="0"/>
              <a:t> </a:t>
            </a:r>
            <a:r>
              <a:rPr lang="hr-HR" sz="2400" dirty="0"/>
              <a:t>visokih učilišta</a:t>
            </a:r>
            <a:r>
              <a:rPr lang="en-US" sz="2400" dirty="0"/>
              <a:t> </a:t>
            </a:r>
            <a:r>
              <a:rPr lang="en-US" sz="2400" dirty="0" err="1"/>
              <a:t>koj</a:t>
            </a:r>
            <a:r>
              <a:rPr lang="hr-HR" sz="2400" dirty="0"/>
              <a:t>a</a:t>
            </a:r>
            <a:r>
              <a:rPr lang="en-US" sz="2400" dirty="0"/>
              <a:t> </a:t>
            </a:r>
            <a:r>
              <a:rPr lang="en-US" sz="2400" dirty="0" err="1"/>
              <a:t>su</a:t>
            </a:r>
            <a:r>
              <a:rPr lang="en-US" sz="2400" dirty="0"/>
              <a:t> </a:t>
            </a:r>
            <a:r>
              <a:rPr lang="en-US" sz="2400" dirty="0" err="1"/>
              <a:t>odredil</a:t>
            </a:r>
            <a:r>
              <a:rPr lang="hr-HR" sz="2400" dirty="0"/>
              <a:t>a</a:t>
            </a:r>
            <a:r>
              <a:rPr lang="en-US" sz="2400" dirty="0"/>
              <a:t> </a:t>
            </a:r>
            <a:r>
              <a:rPr lang="en-US" sz="2400" dirty="0" err="1"/>
              <a:t>raniji</a:t>
            </a:r>
            <a:r>
              <a:rPr lang="en-US" sz="2400" dirty="0"/>
              <a:t> </a:t>
            </a:r>
            <a:r>
              <a:rPr lang="en-US" sz="2400" dirty="0" err="1"/>
              <a:t>rok</a:t>
            </a:r>
            <a:r>
              <a:rPr lang="en-US" sz="2400" dirty="0"/>
              <a:t> </a:t>
            </a:r>
            <a:r>
              <a:rPr lang="en-US" sz="2400" dirty="0" err="1"/>
              <a:t>prijava</a:t>
            </a:r>
            <a:r>
              <a:rPr lang="hr-HR" sz="2400" dirty="0"/>
              <a:t> jer imaju prijamni ispit</a:t>
            </a:r>
            <a:r>
              <a:rPr lang="en-US" sz="2400" dirty="0"/>
              <a:t>).</a:t>
            </a:r>
          </a:p>
        </p:txBody>
      </p:sp>
    </p:spTree>
    <p:extLst>
      <p:ext uri="{BB962C8B-B14F-4D97-AF65-F5344CB8AC3E}">
        <p14:creationId xmlns:p14="http://schemas.microsoft.com/office/powerpoint/2010/main" val="341383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LISTE PRIORITETA</a:t>
            </a:r>
          </a:p>
        </p:txBody>
      </p:sp>
      <p:sp>
        <p:nvSpPr>
          <p:cNvPr id="3" name="Rectangle 2"/>
          <p:cNvSpPr/>
          <p:nvPr/>
        </p:nvSpPr>
        <p:spPr>
          <a:xfrm>
            <a:off x="4263319" y="3244334"/>
            <a:ext cx="184731" cy="369332"/>
          </a:xfrm>
          <a:prstGeom prst="rect">
            <a:avLst/>
          </a:prstGeom>
        </p:spPr>
        <p:txBody>
          <a:bodyPr wrap="none">
            <a:spAutoFit/>
          </a:bodyPr>
          <a:lstStyle/>
          <a:p>
            <a:endParaRPr lang="hr-HR" dirty="0"/>
          </a:p>
        </p:txBody>
      </p:sp>
      <p:sp>
        <p:nvSpPr>
          <p:cNvPr id="4" name="TextBox 3"/>
          <p:cNvSpPr txBox="1"/>
          <p:nvPr/>
        </p:nvSpPr>
        <p:spPr>
          <a:xfrm>
            <a:off x="1635369" y="2699239"/>
            <a:ext cx="9187961" cy="2862322"/>
          </a:xfrm>
          <a:prstGeom prst="rect">
            <a:avLst/>
          </a:prstGeom>
          <a:noFill/>
        </p:spPr>
        <p:txBody>
          <a:bodyPr wrap="square" rtlCol="0">
            <a:spAutoFit/>
          </a:bodyPr>
          <a:lstStyle/>
          <a:p>
            <a:r>
              <a:rPr lang="hr-HR" dirty="0"/>
              <a:t>Na web-stranici studij.hr (</a:t>
            </a:r>
            <a:r>
              <a:rPr lang="hr-HR" dirty="0">
                <a:hlinkClick r:id="rId2"/>
              </a:rPr>
              <a:t>https://www.studij.hr/sve-o-prijavama</a:t>
            </a:r>
            <a:r>
              <a:rPr lang="hr-HR" dirty="0"/>
              <a:t>) proučite detaljnije odgovore na sljedeća pitanja:</a:t>
            </a:r>
          </a:p>
          <a:p>
            <a:endParaRPr lang="hr-HR" dirty="0"/>
          </a:p>
          <a:p>
            <a:pPr marL="285750" indent="-285750">
              <a:buFontTx/>
              <a:buChar char="-"/>
            </a:pPr>
            <a:r>
              <a:rPr lang="hr-HR" dirty="0"/>
              <a:t>o kombinaciji jednopredmetnih i dvopredmetnih studijskih programa </a:t>
            </a:r>
          </a:p>
          <a:p>
            <a:pPr marL="285750" indent="-285750">
              <a:buFontTx/>
              <a:buChar char="-"/>
            </a:pPr>
            <a:r>
              <a:rPr lang="hr-HR" dirty="0"/>
              <a:t>o formiranju liste prioriteta</a:t>
            </a:r>
          </a:p>
          <a:p>
            <a:pPr marL="285750" indent="-285750">
              <a:buFontTx/>
              <a:buChar char="-"/>
            </a:pPr>
            <a:r>
              <a:rPr lang="hr-HR" dirty="0"/>
              <a:t>o promjeni lista prioriteta studijskih programa</a:t>
            </a:r>
          </a:p>
          <a:p>
            <a:pPr marL="285750" indent="-285750">
              <a:buFontTx/>
              <a:buChar char="-"/>
            </a:pPr>
            <a:r>
              <a:rPr lang="hr-HR" dirty="0"/>
              <a:t>o brisanju studijskih programa</a:t>
            </a:r>
          </a:p>
          <a:p>
            <a:pPr marL="285750" indent="-285750">
              <a:buFontTx/>
              <a:buChar char="-"/>
            </a:pPr>
            <a:r>
              <a:rPr lang="hr-HR" dirty="0"/>
              <a:t>o oglednim i privremenim rang-listama</a:t>
            </a:r>
          </a:p>
          <a:p>
            <a:pPr marL="285750" indent="-285750">
              <a:buFontTx/>
              <a:buChar char="-"/>
            </a:pPr>
            <a:r>
              <a:rPr lang="hr-HR" dirty="0"/>
              <a:t>o konačnim rang-listama</a:t>
            </a:r>
          </a:p>
          <a:p>
            <a:endParaRPr lang="hr-HR" dirty="0"/>
          </a:p>
        </p:txBody>
      </p:sp>
    </p:spTree>
    <p:extLst>
      <p:ext uri="{BB962C8B-B14F-4D97-AF65-F5344CB8AC3E}">
        <p14:creationId xmlns:p14="http://schemas.microsoft.com/office/powerpoint/2010/main" val="1657537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1713</TotalTime>
  <Words>3109</Words>
  <Application>Microsoft Office PowerPoint</Application>
  <PresentationFormat>Široki zaslon</PresentationFormat>
  <Paragraphs>217</Paragraphs>
  <Slides>44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44</vt:i4>
      </vt:variant>
    </vt:vector>
  </HeadingPairs>
  <TitlesOfParts>
    <vt:vector size="49" baseType="lpstr">
      <vt:lpstr>Arial</vt:lpstr>
      <vt:lpstr>Constantia</vt:lpstr>
      <vt:lpstr>Garamond</vt:lpstr>
      <vt:lpstr>Times New Roman</vt:lpstr>
      <vt:lpstr>Organic</vt:lpstr>
      <vt:lpstr>DRŽAVNA MATURA</vt:lpstr>
      <vt:lpstr>PowerPoint prezentacija</vt:lpstr>
      <vt:lpstr>KALENDAR I VREMENIK POLAGANJA ISPITA</vt:lpstr>
      <vt:lpstr>BITNI DATUMI</vt:lpstr>
      <vt:lpstr>ISPITNI KATALOZI</vt:lpstr>
      <vt:lpstr>I. PRIJAVE VISOKIH UČILIŠTA</vt:lpstr>
      <vt:lpstr>PRIJAVE VISOKIH UČILIŠTA </vt:lpstr>
      <vt:lpstr>PowerPoint prezentacija</vt:lpstr>
      <vt:lpstr>LISTE PRIORITETA</vt:lpstr>
      <vt:lpstr>PowerPoint prezentacija</vt:lpstr>
      <vt:lpstr>Na web-stranici studij.hr (https://www.studij.hr/sve-o-prijavama) proučite detaljnije i odgovore na sljedeća pitanja:</vt:lpstr>
      <vt:lpstr>II. POLAGANJE DRŽAVNE MATURE</vt:lpstr>
      <vt:lpstr>UVJET PRISTUPA PRIJAVLJENIM ISPITIMA DRŽAVNE MATURE U LJETNOME ROKU</vt:lpstr>
      <vt:lpstr>UVJETI POLAGANJA ISPITA U TRENUTAČNOJ EPIDEMIOLOŠKOJ SITUACIJI</vt:lpstr>
      <vt:lpstr>MJERE OPREZA PRIJE ISPITA</vt:lpstr>
      <vt:lpstr>MJERE OPREZA PRIJE ISPITA</vt:lpstr>
      <vt:lpstr>MJERE OPREZA PRIJE ISPITA</vt:lpstr>
      <vt:lpstr>PRIJE ISPITA</vt:lpstr>
      <vt:lpstr>*DOZVOLJENI PRIBOR</vt:lpstr>
      <vt:lpstr>ZAŠTITNE MASKE</vt:lpstr>
      <vt:lpstr>DOLAZAK NA MATURU</vt:lpstr>
      <vt:lpstr>DOLAZAK NA MATURU</vt:lpstr>
      <vt:lpstr>ULAZAK U ISPITNU PROSTORIJU</vt:lpstr>
      <vt:lpstr>ULAZAK U ISPITNU PROSTORIJU</vt:lpstr>
      <vt:lpstr>KAŠNJENJE </vt:lpstr>
      <vt:lpstr>PRIJE POČETKA ISPITA</vt:lpstr>
      <vt:lpstr>UPUTE PRIJE POČETKA ISPITA</vt:lpstr>
      <vt:lpstr>TIJEKOM ISPITA</vt:lpstr>
      <vt:lpstr>PONAŠANJE TIJEKOM ISPITA</vt:lpstr>
      <vt:lpstr>PONAŠANJE TIJEKOM ISPITA - KRŠENJE PRAVILA – pažljivo proučiti!</vt:lpstr>
      <vt:lpstr>PONAŠANJE TIJEKOM ISPITA – Mjere pri utvrđenom nedozovoljenom ponašanju </vt:lpstr>
      <vt:lpstr>ZAVRŠETAK ISPITA</vt:lpstr>
      <vt:lpstr>IZLAZAK IZ ISPITNE PROSTORIJE</vt:lpstr>
      <vt:lpstr>III. OCJENJIVANJE I OBJAVA REZULTATA </vt:lpstr>
      <vt:lpstr>OCJENJIVANJE</vt:lpstr>
      <vt:lpstr>OCJENJIVANJE</vt:lpstr>
      <vt:lpstr>OCJENJIVANJE</vt:lpstr>
      <vt:lpstr>OBJAVA REZULTATA</vt:lpstr>
      <vt:lpstr>PRIGOVORI</vt:lpstr>
      <vt:lpstr>PODJELA SVJEDODŽBI I POTVRDA</vt:lpstr>
      <vt:lpstr>IZVORI:</vt:lpstr>
      <vt:lpstr>KONTAKTI:</vt:lpstr>
      <vt:lpstr> Per aspera ad astra</vt:lpstr>
      <vt:lpstr>Prezentaciju izradila: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korisnik</dc:creator>
  <cp:lastModifiedBy>Ana Bedek</cp:lastModifiedBy>
  <cp:revision>45</cp:revision>
  <dcterms:created xsi:type="dcterms:W3CDTF">2020-05-20T15:32:29Z</dcterms:created>
  <dcterms:modified xsi:type="dcterms:W3CDTF">2021-05-07T16:44:29Z</dcterms:modified>
</cp:coreProperties>
</file>